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9" r:id="rId2"/>
    <p:sldId id="382" r:id="rId3"/>
    <p:sldId id="383" r:id="rId4"/>
    <p:sldId id="279" r:id="rId5"/>
    <p:sldId id="355" r:id="rId6"/>
    <p:sldId id="356" r:id="rId7"/>
    <p:sldId id="327" r:id="rId8"/>
    <p:sldId id="299" r:id="rId9"/>
    <p:sldId id="323" r:id="rId10"/>
    <p:sldId id="357" r:id="rId11"/>
    <p:sldId id="408" r:id="rId12"/>
    <p:sldId id="300" r:id="rId13"/>
    <p:sldId id="342" r:id="rId14"/>
    <p:sldId id="353" r:id="rId15"/>
    <p:sldId id="278" r:id="rId16"/>
    <p:sldId id="359" r:id="rId17"/>
    <p:sldId id="409" r:id="rId18"/>
    <p:sldId id="366" r:id="rId19"/>
    <p:sldId id="334" r:id="rId20"/>
    <p:sldId id="335" r:id="rId21"/>
    <p:sldId id="336" r:id="rId22"/>
    <p:sldId id="361" r:id="rId23"/>
    <p:sldId id="339" r:id="rId24"/>
    <p:sldId id="337" r:id="rId25"/>
    <p:sldId id="338" r:id="rId26"/>
    <p:sldId id="368" r:id="rId27"/>
    <p:sldId id="340" r:id="rId28"/>
    <p:sldId id="344" r:id="rId29"/>
    <p:sldId id="345" r:id="rId30"/>
    <p:sldId id="369" r:id="rId31"/>
    <p:sldId id="343" r:id="rId32"/>
    <p:sldId id="352" r:id="rId33"/>
    <p:sldId id="370" r:id="rId34"/>
    <p:sldId id="360" r:id="rId35"/>
    <p:sldId id="362" r:id="rId36"/>
    <p:sldId id="371" r:id="rId37"/>
    <p:sldId id="372" r:id="rId38"/>
    <p:sldId id="363" r:id="rId39"/>
    <p:sldId id="374" r:id="rId40"/>
    <p:sldId id="376" r:id="rId41"/>
    <p:sldId id="375" r:id="rId42"/>
    <p:sldId id="373" r:id="rId43"/>
    <p:sldId id="377" r:id="rId44"/>
    <p:sldId id="378" r:id="rId45"/>
    <p:sldId id="379" r:id="rId46"/>
    <p:sldId id="380" r:id="rId47"/>
    <p:sldId id="381" r:id="rId48"/>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73301" autoAdjust="0"/>
  </p:normalViewPr>
  <p:slideViewPr>
    <p:cSldViewPr snapToGrid="0">
      <p:cViewPr>
        <p:scale>
          <a:sx n="75" d="100"/>
          <a:sy n="75" d="100"/>
        </p:scale>
        <p:origin x="3504" y="10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2023/3/29</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局所的にはランダムだが全体を見ると一様なテクスチャの合成を行うものが多い．</a:t>
            </a:r>
            <a:endParaRPr kumimoji="1" lang="en-US" altLang="ja-JP"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See also p</a:t>
            </a:r>
          </a:p>
          <a:p>
            <a:r>
              <a:rPr kumimoji="1" lang="en-US" altLang="ja-JP" dirty="0"/>
              <a:t>http://research.nii.ac.jp/~takayama/teaching/utokyo-iscg-2016/slides/iscg-2016-09-image2.pdf</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3522990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788357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2975256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Search</a:t>
            </a:r>
            <a:r>
              <a:rPr kumimoji="1" lang="ja-JP" altLang="en-US" dirty="0"/>
              <a:t>では，距離</a:t>
            </a:r>
            <a:r>
              <a:rPr kumimoji="1" lang="en-US" altLang="ja-JP" dirty="0"/>
              <a:t>r</a:t>
            </a:r>
            <a:r>
              <a:rPr kumimoji="1" lang="ja-JP" altLang="en-US" dirty="0"/>
              <a:t>を，</a:t>
            </a:r>
            <a:r>
              <a:rPr kumimoji="1" lang="en-US" altLang="ja-JP" dirty="0"/>
              <a:t>r=W, W/2, W/4, W/8</a:t>
            </a:r>
            <a:r>
              <a:rPr kumimoji="1" lang="ja-JP" altLang="en-US" dirty="0"/>
              <a:t>　と小さくしていき，その</a:t>
            </a:r>
            <a:r>
              <a:rPr kumimoji="1" lang="en-US" altLang="ja-JP" dirty="0"/>
              <a:t>r</a:t>
            </a:r>
            <a:r>
              <a:rPr kumimoji="1" lang="ja-JP" altLang="en-US" dirty="0"/>
              <a:t>の範囲内にてランダムに対応パッチを選択する．</a:t>
            </a:r>
            <a:endParaRPr kumimoji="1" lang="en-US" altLang="ja-JP" dirty="0"/>
          </a:p>
          <a:p>
            <a:r>
              <a:rPr kumimoji="1" lang="en-US" altLang="ja-JP" dirty="0"/>
              <a:t>R</a:t>
            </a:r>
            <a:r>
              <a:rPr kumimoji="1" lang="ja-JP" altLang="en-US" dirty="0"/>
              <a:t>が一画素の範囲に入ったら検索終了</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191864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2023/3/29</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2023/3/29</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2023/3/29</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2023/3/29</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2023/3/29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2023/3/29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TakashiIjiri/PythonOpenCVPractic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0.png"/></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2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38.png"/><Relationship Id="rId10" Type="http://schemas.openxmlformats.org/officeDocument/2006/relationships/image" Target="../media/image44.png"/><Relationship Id="rId4" Type="http://schemas.openxmlformats.org/officeDocument/2006/relationships/image" Target="../media/image37.png"/><Relationship Id="rId9" Type="http://schemas.openxmlformats.org/officeDocument/2006/relationships/image" Target="../media/image43.png"/><Relationship Id="rId1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akashiIjiri/PythonOpenCVPractice" TargetMode="External"/><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microsoft.com/office/2007/relationships/media" Target="../media/media3.wmv"/><Relationship Id="rId7" Type="http://schemas.openxmlformats.org/officeDocument/2006/relationships/image" Target="../media/image59.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58.png"/><Relationship Id="rId5" Type="http://schemas.openxmlformats.org/officeDocument/2006/relationships/slideLayout" Target="../slideLayouts/slideLayout2.xml"/><Relationship Id="rId4" Type="http://schemas.openxmlformats.org/officeDocument/2006/relationships/video" Target="../media/media3.wmv"/></Relationships>
</file>

<file path=ppt/slides/_rels/slide42.xml.rels><?xml version="1.0" encoding="UTF-8" standalone="yes"?>
<Relationships xmlns="http://schemas.openxmlformats.org/package/2006/relationships"><Relationship Id="rId3" Type="http://schemas.microsoft.com/office/2007/relationships/media" Target="../media/media4.wmv"/><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59.png"/><Relationship Id="rId5" Type="http://schemas.openxmlformats.org/officeDocument/2006/relationships/slideLayout" Target="../slideLayouts/slideLayout2.xml"/><Relationship Id="rId4" Type="http://schemas.openxmlformats.org/officeDocument/2006/relationships/video" Target="../media/media4.wmv"/></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a:t>予習 </a:t>
            </a:r>
            <a:r>
              <a:rPr lang="en-US" altLang="ja-JP" sz="3600" dirty="0"/>
              <a:t>4</a:t>
            </a:r>
            <a:r>
              <a:rPr lang="ja-JP" altLang="en-US" sz="3600" dirty="0"/>
              <a:t>週目 </a:t>
            </a:r>
            <a:r>
              <a:rPr lang="en-US" altLang="ja-JP" sz="3600" dirty="0"/>
              <a:t>: </a:t>
            </a:r>
            <a:r>
              <a:rPr lang="ja-JP" altLang="en-US" sz="3600" dirty="0"/>
              <a:t>グラフカット領域分割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前景・背景に属する画素を適当に入力すると，これを制約に画像を二値化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フローネットワークの最小カットにより最適解を計算する</a:t>
            </a:r>
            <a:endParaRPr lang="en-US" altLang="ja-JP" sz="2400" dirty="0"/>
          </a:p>
          <a:p>
            <a:pPr marL="0" indent="0">
              <a:buNone/>
            </a:pPr>
            <a:r>
              <a:rPr lang="ja-JP" altLang="en-US" sz="2400" dirty="0"/>
              <a:t>臓器などの塊状領域に対してはかなり強力な領域分割法</a:t>
            </a:r>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10</a:t>
            </a:fld>
            <a:endParaRPr lang="ja-JP" altLang="en-US"/>
          </a:p>
        </p:txBody>
      </p:sp>
    </p:spTree>
    <p:extLst>
      <p:ext uri="{BB962C8B-B14F-4D97-AF65-F5344CB8AC3E}">
        <p14:creationId xmlns:p14="http://schemas.microsoft.com/office/powerpoint/2010/main" val="343216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9585" y="283483"/>
            <a:ext cx="11473211" cy="733270"/>
          </a:xfrm>
        </p:spPr>
        <p:txBody>
          <a:bodyPr>
            <a:normAutofit/>
          </a:bodyPr>
          <a:lstStyle/>
          <a:p>
            <a:r>
              <a:rPr kumimoji="1" lang="ja-JP" altLang="en-US" sz="3600" dirty="0"/>
              <a:t>予習 </a:t>
            </a:r>
            <a:r>
              <a:rPr kumimoji="1" lang="en-US" altLang="ja-JP" sz="3600" dirty="0"/>
              <a:t>5</a:t>
            </a:r>
            <a:r>
              <a:rPr kumimoji="1" lang="ja-JP" altLang="en-US" sz="3600" dirty="0"/>
              <a:t>週目 </a:t>
            </a:r>
            <a:r>
              <a:rPr kumimoji="1" lang="en-US" altLang="ja-JP" sz="3600" dirty="0"/>
              <a:t>: </a:t>
            </a:r>
            <a:r>
              <a:rPr kumimoji="1" lang="ja-JP" altLang="en-US" sz="3600" dirty="0"/>
              <a:t>オプティカルフロー</a:t>
            </a:r>
          </a:p>
        </p:txBody>
      </p:sp>
      <p:sp>
        <p:nvSpPr>
          <p:cNvPr id="3" name="コンテンツ プレースホルダー 2"/>
          <p:cNvSpPr>
            <a:spLocks noGrp="1"/>
          </p:cNvSpPr>
          <p:nvPr>
            <p:ph idx="1"/>
          </p:nvPr>
        </p:nvSpPr>
        <p:spPr>
          <a:xfrm>
            <a:off x="839586" y="1235953"/>
            <a:ext cx="10897986" cy="2287455"/>
          </a:xfrm>
        </p:spPr>
        <p:txBody>
          <a:bodyPr>
            <a:normAutofit/>
          </a:bodyPr>
          <a:lstStyle/>
          <a:p>
            <a:r>
              <a:rPr kumimoji="1" lang="en-US" altLang="ja-JP" sz="2400" dirty="0">
                <a:latin typeface="游ゴシック" panose="020B0400000000000000" pitchFamily="50" charset="-128"/>
                <a:ea typeface="游ゴシック" panose="020B0400000000000000" pitchFamily="50" charset="-128"/>
              </a:rPr>
              <a:t>2</a:t>
            </a:r>
            <a:r>
              <a:rPr kumimoji="1" lang="ja-JP" altLang="en-US" sz="2400" dirty="0">
                <a:latin typeface="游ゴシック" panose="020B0400000000000000" pitchFamily="50" charset="-128"/>
                <a:ea typeface="游ゴシック" panose="020B0400000000000000" pitchFamily="50" charset="-128"/>
              </a:rPr>
              <a:t>枚の画像内におけるあ</a:t>
            </a:r>
            <a:r>
              <a:rPr lang="ja-JP" altLang="en-US" sz="2400" dirty="0">
                <a:latin typeface="游ゴシック" panose="020B0400000000000000" pitchFamily="50" charset="-128"/>
                <a:ea typeface="游ゴシック" panose="020B0400000000000000" pitchFamily="50" charset="-128"/>
              </a:rPr>
              <a:t>る</a:t>
            </a:r>
            <a:r>
              <a:rPr kumimoji="1" lang="ja-JP" altLang="en-US" sz="2400" dirty="0">
                <a:latin typeface="游ゴシック" panose="020B0400000000000000" pitchFamily="50" charset="-128"/>
                <a:ea typeface="游ゴシック" panose="020B0400000000000000" pitchFamily="50" charset="-128"/>
              </a:rPr>
              <a:t>物体の移動量をベクトルとして表現したもの</a:t>
            </a:r>
            <a:endParaRPr kumimoji="1"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動画内の</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物体追跡</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や</a:t>
            </a:r>
            <a:r>
              <a:rPr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物体の動きの解析</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などに利用される</a:t>
            </a:r>
            <a:endParaRPr kumimoji="1"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ブロックマッチング法，</a:t>
            </a:r>
            <a:r>
              <a:rPr lang="en-US" altLang="ja-JP" sz="2400" dirty="0">
                <a:latin typeface="游ゴシック" panose="020B0400000000000000" pitchFamily="50" charset="-128"/>
                <a:ea typeface="游ゴシック" panose="020B0400000000000000" pitchFamily="50" charset="-128"/>
              </a:rPr>
              <a:t>Lucas-</a:t>
            </a:r>
            <a:r>
              <a:rPr lang="en-US" altLang="ja-JP" sz="2400" dirty="0" err="1">
                <a:latin typeface="游ゴシック" panose="020B0400000000000000" pitchFamily="50" charset="-128"/>
                <a:ea typeface="游ゴシック" panose="020B0400000000000000" pitchFamily="50" charset="-128"/>
              </a:rPr>
              <a:t>Kanade</a:t>
            </a:r>
            <a:r>
              <a:rPr lang="ja-JP" altLang="en-US" sz="2400" dirty="0">
                <a:latin typeface="游ゴシック" panose="020B0400000000000000" pitchFamily="50" charset="-128"/>
                <a:ea typeface="游ゴシック" panose="020B0400000000000000" pitchFamily="50" charset="-128"/>
              </a:rPr>
              <a:t>法など</a:t>
            </a:r>
            <a:r>
              <a:rPr lang="en-US" altLang="ja-JP" sz="2400" dirty="0">
                <a:latin typeface="游ゴシック" panose="020B0400000000000000" pitchFamily="50" charset="-128"/>
                <a:ea typeface="游ゴシック" panose="020B0400000000000000" pitchFamily="50" charset="-128"/>
              </a:rPr>
              <a:t>	</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11</a:t>
            </a:fld>
            <a:endParaRPr lang="ja-JP" altLang="en-US"/>
          </a:p>
        </p:txBody>
      </p:sp>
      <p:sp>
        <p:nvSpPr>
          <p:cNvPr id="5" name="正方形/長方形 4"/>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OpticalFlowvis.py</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967120" y="3319501"/>
            <a:ext cx="1427276" cy="2764361"/>
            <a:chOff x="11737454" y="38685"/>
            <a:chExt cx="2358885" cy="4568708"/>
          </a:xfrm>
        </p:grpSpPr>
        <p:sp>
          <p:nvSpPr>
            <p:cNvPr id="16" name="正方形/長方形 15"/>
            <p:cNvSpPr/>
            <p:nvPr/>
          </p:nvSpPr>
          <p:spPr>
            <a:xfrm>
              <a:off x="11737454" y="38685"/>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p:cNvGrpSpPr/>
            <p:nvPr/>
          </p:nvGrpSpPr>
          <p:grpSpPr>
            <a:xfrm>
              <a:off x="12217593" y="1302709"/>
              <a:ext cx="699247" cy="423867"/>
              <a:chOff x="7383661" y="2842911"/>
              <a:chExt cx="699247" cy="423867"/>
            </a:xfrm>
            <a:solidFill>
              <a:schemeClr val="accent2">
                <a:lumMod val="60000"/>
                <a:lumOff val="40000"/>
              </a:schemeClr>
            </a:solidFill>
          </p:grpSpPr>
          <p:sp>
            <p:nvSpPr>
              <p:cNvPr id="18" name="正方形/長方形 17"/>
              <p:cNvSpPr/>
              <p:nvPr/>
            </p:nvSpPr>
            <p:spPr>
              <a:xfrm>
                <a:off x="7383661" y="3020067"/>
                <a:ext cx="699247" cy="2467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557971" y="2842911"/>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11737572" y="2491674"/>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p:nvGrpSpPr>
          <p:grpSpPr>
            <a:xfrm>
              <a:off x="12983574" y="3465644"/>
              <a:ext cx="699247" cy="423863"/>
              <a:chOff x="5171120" y="5005846"/>
              <a:chExt cx="699247" cy="423863"/>
            </a:xfrm>
            <a:solidFill>
              <a:schemeClr val="accent2">
                <a:lumMod val="60000"/>
                <a:lumOff val="40000"/>
              </a:schemeClr>
            </a:solidFill>
          </p:grpSpPr>
          <p:sp>
            <p:nvSpPr>
              <p:cNvPr id="22" name="正方形/長方形 21"/>
              <p:cNvSpPr/>
              <p:nvPr/>
            </p:nvSpPr>
            <p:spPr>
              <a:xfrm>
                <a:off x="5171120" y="5183000"/>
                <a:ext cx="699247" cy="246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345431" y="500584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 name="グループ化 32"/>
          <p:cNvGrpSpPr/>
          <p:nvPr/>
        </p:nvGrpSpPr>
        <p:grpSpPr>
          <a:xfrm>
            <a:off x="2790309" y="3615163"/>
            <a:ext cx="3908518" cy="2377105"/>
            <a:chOff x="2098114" y="3863491"/>
            <a:chExt cx="3908518" cy="2377105"/>
          </a:xfrm>
        </p:grpSpPr>
        <p:cxnSp>
          <p:nvCxnSpPr>
            <p:cNvPr id="28" name="直線コネクタ 27"/>
            <p:cNvCxnSpPr/>
            <p:nvPr/>
          </p:nvCxnSpPr>
          <p:spPr>
            <a:xfrm flipV="1">
              <a:off x="2444750" y="4855674"/>
              <a:ext cx="3202316" cy="710382"/>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3313898" y="3863491"/>
              <a:ext cx="2358767" cy="2115719"/>
              <a:chOff x="4641453" y="3794860"/>
              <a:chExt cx="2358767" cy="2115719"/>
            </a:xfrm>
            <a:scene3d>
              <a:camera prst="isometricLeftDown"/>
              <a:lightRig rig="threePt" dir="t"/>
            </a:scene3d>
          </p:grpSpPr>
          <p:sp>
            <p:nvSpPr>
              <p:cNvPr id="12" name="正方形/長方形 11"/>
              <p:cNvSpPr/>
              <p:nvPr/>
            </p:nvSpPr>
            <p:spPr>
              <a:xfrm>
                <a:off x="4641453" y="3794860"/>
                <a:ext cx="2358767" cy="2115719"/>
              </a:xfrm>
              <a:prstGeom prst="rect">
                <a:avLst/>
              </a:prstGeom>
              <a:solidFill>
                <a:schemeClr val="accent1">
                  <a:alpha val="27000"/>
                </a:schemeClr>
              </a:solidFill>
              <a:sp3d>
                <a:bevelT w="1905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5866516" y="4744550"/>
                <a:ext cx="699247" cy="423864"/>
                <a:chOff x="5150181" y="4981566"/>
                <a:chExt cx="699247" cy="423864"/>
              </a:xfrm>
              <a:solidFill>
                <a:schemeClr val="accent2">
                  <a:lumMod val="60000"/>
                  <a:lumOff val="40000"/>
                </a:schemeClr>
              </a:solidFill>
            </p:grpSpPr>
            <p:sp>
              <p:nvSpPr>
                <p:cNvPr id="14" name="正方形/長方形 13"/>
                <p:cNvSpPr/>
                <p:nvPr/>
              </p:nvSpPr>
              <p:spPr>
                <a:xfrm>
                  <a:off x="5150181" y="5158720"/>
                  <a:ext cx="699247" cy="246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324492" y="498156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4" name="グループ化 23"/>
            <p:cNvGrpSpPr/>
            <p:nvPr/>
          </p:nvGrpSpPr>
          <p:grpSpPr>
            <a:xfrm>
              <a:off x="2098114" y="4124877"/>
              <a:ext cx="2358767" cy="2115719"/>
              <a:chOff x="2012553" y="3794860"/>
              <a:chExt cx="2358767" cy="2115719"/>
            </a:xfrm>
            <a:solidFill>
              <a:schemeClr val="accent1"/>
            </a:solidFill>
            <a:scene3d>
              <a:camera prst="isometricLeftDown"/>
              <a:lightRig rig="threePt" dir="t"/>
            </a:scene3d>
          </p:grpSpPr>
          <p:sp>
            <p:nvSpPr>
              <p:cNvPr id="11" name="正方形/長方形 10"/>
              <p:cNvSpPr/>
              <p:nvPr/>
            </p:nvSpPr>
            <p:spPr>
              <a:xfrm>
                <a:off x="2012553" y="3794860"/>
                <a:ext cx="2358767" cy="2115719"/>
              </a:xfrm>
              <a:prstGeom prst="rect">
                <a:avLst/>
              </a:prstGeom>
              <a:solidFill>
                <a:schemeClr val="accent1">
                  <a:alpha val="37000"/>
                </a:schemeClr>
              </a:solidFill>
              <a:sp3d>
                <a:bevelT w="1905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2492690" y="5058884"/>
                <a:ext cx="699247" cy="423864"/>
                <a:chOff x="4754877" y="5295900"/>
                <a:chExt cx="699247" cy="423864"/>
              </a:xfrm>
              <a:grpFill/>
            </p:grpSpPr>
            <p:sp>
              <p:nvSpPr>
                <p:cNvPr id="8" name="正方形/長方形 7"/>
                <p:cNvSpPr/>
                <p:nvPr/>
              </p:nvSpPr>
              <p:spPr>
                <a:xfrm>
                  <a:off x="4754877" y="5473054"/>
                  <a:ext cx="699247" cy="2467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929188" y="5295900"/>
                  <a:ext cx="341081" cy="2524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2" name="正方形/長方形 31"/>
            <p:cNvSpPr/>
            <p:nvPr/>
          </p:nvSpPr>
          <p:spPr>
            <a:xfrm rot="20706869">
              <a:off x="5360301" y="4858518"/>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時間</a:t>
              </a:r>
              <a:endParaRPr lang="ja-JP" altLang="en-US" dirty="0"/>
            </a:p>
          </p:txBody>
        </p:sp>
      </p:grpSp>
      <p:cxnSp>
        <p:nvCxnSpPr>
          <p:cNvPr id="38" name="直線矢印コネクタ 37"/>
          <p:cNvCxnSpPr/>
          <p:nvPr/>
        </p:nvCxnSpPr>
        <p:spPr>
          <a:xfrm flipV="1">
            <a:off x="3577758" y="5179307"/>
            <a:ext cx="679321" cy="174517"/>
          </a:xfrm>
          <a:prstGeom prst="straightConnector1">
            <a:avLst/>
          </a:prstGeom>
          <a:ln w="19050">
            <a:solidFill>
              <a:srgbClr val="FF0000"/>
            </a:solidFill>
            <a:tailEnd type="stealth" w="lg" len="lg"/>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1473128" y="4112723"/>
            <a:ext cx="393224" cy="135229"/>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rot="20408100">
            <a:off x="3569773" y="5235856"/>
            <a:ext cx="955711" cy="261610"/>
          </a:xfrm>
          <a:prstGeom prst="rect">
            <a:avLst/>
          </a:prstGeom>
          <a:scene3d>
            <a:camera prst="isometricLeftDown"/>
            <a:lightRig rig="threePt" dir="t"/>
          </a:scene3d>
        </p:spPr>
        <p:txBody>
          <a:bodyPr wrap="none">
            <a:spAutoFit/>
          </a:bodyPr>
          <a:lstStyle/>
          <a:p>
            <a:r>
              <a:rPr lang="en-US" altLang="ja-JP" sz="1100" dirty="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sp>
        <p:nvSpPr>
          <p:cNvPr id="59" name="正方形/長方形 58"/>
          <p:cNvSpPr/>
          <p:nvPr/>
        </p:nvSpPr>
        <p:spPr>
          <a:xfrm rot="20408100">
            <a:off x="1330402" y="4135340"/>
            <a:ext cx="955711" cy="261610"/>
          </a:xfrm>
          <a:prstGeom prst="rect">
            <a:avLst/>
          </a:prstGeom>
        </p:spPr>
        <p:txBody>
          <a:bodyPr wrap="none">
            <a:spAutoFit/>
          </a:bodyPr>
          <a:lstStyle/>
          <a:p>
            <a:r>
              <a:rPr lang="en-US" altLang="ja-JP" sz="1100" dirty="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pic>
        <p:nvPicPr>
          <p:cNvPr id="60" name="tk 2021-04-20 15-3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0826" y="3274738"/>
            <a:ext cx="4246679" cy="3040236"/>
          </a:xfrm>
          <a:prstGeom prst="rect">
            <a:avLst/>
          </a:prstGeom>
        </p:spPr>
      </p:pic>
    </p:spTree>
    <p:extLst>
      <p:ext uri="{BB962C8B-B14F-4D97-AF65-F5344CB8AC3E}">
        <p14:creationId xmlns:p14="http://schemas.microsoft.com/office/powerpoint/2010/main" val="18655583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0"/>
                                        </p:tgtEl>
                                      </p:cBhvr>
                                    </p:cmd>
                                  </p:childTnLst>
                                </p:cTn>
                              </p:par>
                            </p:childTnLst>
                          </p:cTn>
                        </p:par>
                      </p:childTnLst>
                    </p:cTn>
                  </p:par>
                </p:childTnLst>
              </p:cTn>
              <p:nextCondLst>
                <p:cond evt="onClick" delay="0">
                  <p:tgtEl>
                    <p:spTgt spid="60"/>
                  </p:tgtEl>
                </p:cond>
              </p:nextCondLst>
            </p:seq>
            <p:video>
              <p:cMediaNode vol="80000">
                <p:cTn id="7" fill="hold" display="0">
                  <p:stCondLst>
                    <p:cond delay="indefinite"/>
                  </p:stCondLst>
                </p:cTn>
                <p:tgtEl>
                  <p:spTgt spid="6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0287" y="621980"/>
            <a:ext cx="10723840" cy="733270"/>
          </a:xfrm>
        </p:spPr>
        <p:txBody>
          <a:bodyPr>
            <a:normAutofit/>
          </a:bodyPr>
          <a:lstStyle/>
          <a:p>
            <a:r>
              <a:rPr lang="ja-JP" altLang="en-US" sz="4000" dirty="0"/>
              <a:t>予習 </a:t>
            </a:r>
            <a:r>
              <a:rPr lang="en-US" altLang="ja-JP" sz="4000" dirty="0"/>
              <a:t>6</a:t>
            </a:r>
            <a:r>
              <a:rPr lang="ja-JP" altLang="en-US" sz="4000" dirty="0"/>
              <a:t>週目 </a:t>
            </a:r>
            <a:r>
              <a:rPr lang="en-US" altLang="ja-JP" sz="4000" dirty="0"/>
              <a:t>: </a:t>
            </a:r>
            <a:r>
              <a:rPr kumimoji="1" lang="ja-JP" altLang="en-US" sz="4000" dirty="0"/>
              <a:t>パターン認識</a:t>
            </a:r>
          </a:p>
        </p:txBody>
      </p:sp>
      <p:sp>
        <p:nvSpPr>
          <p:cNvPr id="3" name="コンテンツ プレースホルダー 2"/>
          <p:cNvSpPr>
            <a:spLocks noGrp="1"/>
          </p:cNvSpPr>
          <p:nvPr>
            <p:ph idx="1"/>
          </p:nvPr>
        </p:nvSpPr>
        <p:spPr>
          <a:xfrm>
            <a:off x="760287" y="1507936"/>
            <a:ext cx="10928279" cy="1812044"/>
          </a:xfrm>
        </p:spPr>
        <p:txBody>
          <a:bodyPr>
            <a:normAutofit/>
          </a:bodyPr>
          <a:lstStyle/>
          <a:p>
            <a:pPr marL="0" indent="0">
              <a:buNone/>
            </a:pPr>
            <a:r>
              <a:rPr kumimoji="1" lang="en-US" altLang="ja-JP" dirty="0"/>
              <a:t>『</a:t>
            </a:r>
            <a:r>
              <a:rPr kumimoji="1" lang="ja-JP" altLang="en-US" dirty="0"/>
              <a:t>データの中の規則性を自動的に見つけ出し</a:t>
            </a:r>
            <a:r>
              <a:rPr lang="ja-JP" altLang="en-US" dirty="0"/>
              <a:t>、その規則性を使ってデータを異なるカテゴリに分類する処理</a:t>
            </a:r>
            <a:r>
              <a:rPr lang="en-US" altLang="ja-JP" dirty="0"/>
              <a:t>』</a:t>
            </a:r>
            <a:r>
              <a:rPr lang="ja-JP" altLang="en-US" dirty="0"/>
              <a:t> </a:t>
            </a:r>
            <a:r>
              <a:rPr lang="en-US" altLang="ja-JP" i="1" dirty="0"/>
              <a:t>(PRML, C.M. Bishop)</a:t>
            </a:r>
          </a:p>
        </p:txBody>
      </p:sp>
      <p:grpSp>
        <p:nvGrpSpPr>
          <p:cNvPr id="13" name="グループ化 12"/>
          <p:cNvGrpSpPr/>
          <p:nvPr/>
        </p:nvGrpSpPr>
        <p:grpSpPr>
          <a:xfrm>
            <a:off x="1821730" y="3414567"/>
            <a:ext cx="7183987" cy="3049022"/>
            <a:chOff x="297730" y="3137477"/>
            <a:chExt cx="7183987" cy="3049022"/>
          </a:xfrm>
        </p:grpSpPr>
        <p:sp>
          <p:nvSpPr>
            <p:cNvPr id="4" name="テキスト ボックス 3"/>
            <p:cNvSpPr txBox="1"/>
            <p:nvPr/>
          </p:nvSpPr>
          <p:spPr>
            <a:xfrm>
              <a:off x="297730" y="3137477"/>
              <a:ext cx="3102131" cy="400110"/>
            </a:xfrm>
            <a:prstGeom prst="rect">
              <a:avLst/>
            </a:prstGeom>
            <a:noFill/>
          </p:spPr>
          <p:txBody>
            <a:bodyPr wrap="none" rtlCol="0">
              <a:spAutoFit/>
            </a:bodyPr>
            <a:lstStyle/>
            <a:p>
              <a:r>
                <a:rPr lang="ja-JP" altLang="en-US" sz="2000" dirty="0"/>
                <a:t>例</a:t>
              </a:r>
              <a:r>
                <a:rPr lang="en-US" altLang="ja-JP" sz="2000" dirty="0"/>
                <a:t>) </a:t>
              </a:r>
              <a:r>
                <a:rPr lang="ja-JP" altLang="en-US" sz="2000" dirty="0"/>
                <a:t>手書き文字画像の認識</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r="11172"/>
            <a:stretch/>
          </p:blipFill>
          <p:spPr bwMode="auto">
            <a:xfrm>
              <a:off x="947161" y="5538499"/>
              <a:ext cx="42545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704" r="9800"/>
            <a:stretch/>
          </p:blipFill>
          <p:spPr bwMode="auto">
            <a:xfrm>
              <a:off x="1519672" y="5538499"/>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 r="8917"/>
            <a:stretch/>
          </p:blipFill>
          <p:spPr bwMode="auto">
            <a:xfrm>
              <a:off x="378524" y="5538499"/>
              <a:ext cx="421577"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3127"/>
            <a:stretch/>
          </p:blipFill>
          <p:spPr bwMode="auto">
            <a:xfrm>
              <a:off x="1507299" y="4605049"/>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14725" r="5039"/>
            <a:stretch/>
          </p:blipFill>
          <p:spPr bwMode="auto">
            <a:xfrm>
              <a:off x="2071687" y="4605049"/>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5831" y="5533737"/>
              <a:ext cx="4076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l="9564" r="8992"/>
            <a:stretch/>
          </p:blipFill>
          <p:spPr bwMode="auto">
            <a:xfrm>
              <a:off x="1514869" y="3671599"/>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l="9318" r="8680"/>
            <a:stretch/>
          </p:blipFill>
          <p:spPr bwMode="auto">
            <a:xfrm>
              <a:off x="947674" y="4605049"/>
              <a:ext cx="41910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4" name="Picture 10"/>
            <p:cNvPicPr>
              <a:picLocks noChangeAspect="1" noChangeArrowheads="1"/>
            </p:cNvPicPr>
            <p:nvPr/>
          </p:nvPicPr>
          <p:blipFill rotWithShape="1">
            <a:blip r:embed="rId10">
              <a:extLst>
                <a:ext uri="{28A0092B-C50C-407E-A947-70E740481C1C}">
                  <a14:useLocalDpi xmlns:a14="http://schemas.microsoft.com/office/drawing/2010/main" val="0"/>
                </a:ext>
              </a:extLst>
            </a:blip>
            <a:srcRect l="6044" r="8064"/>
            <a:stretch/>
          </p:blipFill>
          <p:spPr bwMode="auto">
            <a:xfrm>
              <a:off x="378524" y="4605049"/>
              <a:ext cx="428626"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5" name="Picture 11"/>
            <p:cNvPicPr>
              <a:picLocks noChangeAspect="1" noChangeArrowheads="1"/>
            </p:cNvPicPr>
            <p:nvPr/>
          </p:nvPicPr>
          <p:blipFill rotWithShape="1">
            <a:blip r:embed="rId11">
              <a:extLst>
                <a:ext uri="{28A0092B-C50C-407E-A947-70E740481C1C}">
                  <a14:useLocalDpi xmlns:a14="http://schemas.microsoft.com/office/drawing/2010/main" val="0"/>
                </a:ext>
              </a:extLst>
            </a:blip>
            <a:srcRect l="17648" r="5293"/>
            <a:stretch/>
          </p:blipFill>
          <p:spPr bwMode="auto">
            <a:xfrm>
              <a:off x="2079625" y="3671599"/>
              <a:ext cx="4159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6" name="Picture 12"/>
            <p:cNvPicPr>
              <a:picLocks noChangeAspect="1" noChangeArrowheads="1"/>
            </p:cNvPicPr>
            <p:nvPr/>
          </p:nvPicPr>
          <p:blipFill rotWithShape="1">
            <a:blip r:embed="rId12">
              <a:extLst>
                <a:ext uri="{28A0092B-C50C-407E-A947-70E740481C1C}">
                  <a14:useLocalDpi xmlns:a14="http://schemas.microsoft.com/office/drawing/2010/main" val="0"/>
                </a:ext>
              </a:extLst>
            </a:blip>
            <a:srcRect r="5749"/>
            <a:stretch/>
          </p:blipFill>
          <p:spPr bwMode="auto">
            <a:xfrm>
              <a:off x="378524" y="3671599"/>
              <a:ext cx="4164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7" name="Picture 13"/>
            <p:cNvPicPr>
              <a:picLocks noChangeAspect="1" noChangeArrowheads="1"/>
            </p:cNvPicPr>
            <p:nvPr/>
          </p:nvPicPr>
          <p:blipFill rotWithShape="1">
            <a:blip r:embed="rId13">
              <a:extLst>
                <a:ext uri="{28A0092B-C50C-407E-A947-70E740481C1C}">
                  <a14:useLocalDpi xmlns:a14="http://schemas.microsoft.com/office/drawing/2010/main" val="0"/>
                </a:ext>
              </a:extLst>
            </a:blip>
            <a:srcRect l="10376" r="11806"/>
            <a:stretch/>
          </p:blipFill>
          <p:spPr bwMode="auto">
            <a:xfrm>
              <a:off x="940589" y="3668423"/>
              <a:ext cx="4286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右矢印 4"/>
            <p:cNvSpPr/>
            <p:nvPr/>
          </p:nvSpPr>
          <p:spPr>
            <a:xfrm>
              <a:off x="3235036" y="4454236"/>
              <a:ext cx="1309254" cy="81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p:cNvSpPr txBox="1"/>
            <p:nvPr/>
          </p:nvSpPr>
          <p:spPr>
            <a:xfrm>
              <a:off x="4876800" y="4227919"/>
              <a:ext cx="367408" cy="523220"/>
            </a:xfrm>
            <a:prstGeom prst="rect">
              <a:avLst/>
            </a:prstGeom>
            <a:noFill/>
          </p:spPr>
          <p:txBody>
            <a:bodyPr wrap="none" rtlCol="0">
              <a:spAutoFit/>
            </a:bodyPr>
            <a:lstStyle/>
            <a:p>
              <a:r>
                <a:rPr lang="en-US" altLang="ja-JP" sz="2800" b="1" dirty="0"/>
                <a:t>1</a:t>
              </a:r>
              <a:endParaRPr lang="ja-JP" altLang="en-US" b="1" dirty="0"/>
            </a:p>
          </p:txBody>
        </p:sp>
        <p:sp>
          <p:nvSpPr>
            <p:cNvPr id="36" name="テキスト ボックス 35"/>
            <p:cNvSpPr txBox="1"/>
            <p:nvPr/>
          </p:nvSpPr>
          <p:spPr>
            <a:xfrm>
              <a:off x="4876800" y="5203433"/>
              <a:ext cx="367408" cy="523220"/>
            </a:xfrm>
            <a:prstGeom prst="rect">
              <a:avLst/>
            </a:prstGeom>
            <a:noFill/>
          </p:spPr>
          <p:txBody>
            <a:bodyPr wrap="none" rtlCol="0">
              <a:spAutoFit/>
            </a:bodyPr>
            <a:lstStyle/>
            <a:p>
              <a:r>
                <a:rPr lang="en-US" altLang="ja-JP" sz="2800" b="1" dirty="0"/>
                <a:t>2</a:t>
              </a:r>
              <a:endParaRPr lang="ja-JP" altLang="en-US" b="1" dirty="0"/>
            </a:p>
          </p:txBody>
        </p:sp>
        <p:sp>
          <p:nvSpPr>
            <p:cNvPr id="37" name="テキスト ボックス 36"/>
            <p:cNvSpPr txBox="1"/>
            <p:nvPr/>
          </p:nvSpPr>
          <p:spPr>
            <a:xfrm>
              <a:off x="7114309" y="5203433"/>
              <a:ext cx="367408" cy="523220"/>
            </a:xfrm>
            <a:prstGeom prst="rect">
              <a:avLst/>
            </a:prstGeom>
            <a:noFill/>
          </p:spPr>
          <p:txBody>
            <a:bodyPr wrap="none" rtlCol="0">
              <a:spAutoFit/>
            </a:bodyPr>
            <a:lstStyle/>
            <a:p>
              <a:r>
                <a:rPr lang="en-US" altLang="ja-JP" sz="2800" b="1" dirty="0"/>
                <a:t>4</a:t>
              </a:r>
              <a:endParaRPr lang="ja-JP" altLang="en-US" b="1" dirty="0"/>
            </a:p>
          </p:txBody>
        </p:sp>
        <p:sp>
          <p:nvSpPr>
            <p:cNvPr id="38" name="テキスト ボックス 37"/>
            <p:cNvSpPr txBox="1"/>
            <p:nvPr/>
          </p:nvSpPr>
          <p:spPr>
            <a:xfrm>
              <a:off x="7114309" y="4248700"/>
              <a:ext cx="367408" cy="523220"/>
            </a:xfrm>
            <a:prstGeom prst="rect">
              <a:avLst/>
            </a:prstGeom>
            <a:noFill/>
          </p:spPr>
          <p:txBody>
            <a:bodyPr wrap="none" rtlCol="0">
              <a:spAutoFit/>
            </a:bodyPr>
            <a:lstStyle/>
            <a:p>
              <a:r>
                <a:rPr lang="en-US" altLang="ja-JP" sz="2800" b="1" dirty="0"/>
                <a:t>3</a:t>
              </a:r>
              <a:endParaRPr lang="ja-JP" altLang="en-US" b="1" dirty="0"/>
            </a:p>
          </p:txBody>
        </p:sp>
      </p:gr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pic>
        <p:nvPicPr>
          <p:cNvPr id="40" name="Picture 2">
            <a:extLst>
              <a:ext uri="{FF2B5EF4-FFF2-40B4-BE49-F238E27FC236}">
                <a16:creationId xmlns:a16="http://schemas.microsoft.com/office/drawing/2014/main" id="{9A10175B-570A-4FB6-93D5-5D82F614AA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1172"/>
          <a:stretch/>
        </p:blipFill>
        <p:spPr bwMode="auto">
          <a:xfrm>
            <a:off x="7348774" y="4473981"/>
            <a:ext cx="42545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 name="Picture 7">
            <a:extLst>
              <a:ext uri="{FF2B5EF4-FFF2-40B4-BE49-F238E27FC236}">
                <a16:creationId xmlns:a16="http://schemas.microsoft.com/office/drawing/2014/main" id="{A28E3F31-6A42-45DF-ADB6-AAECF43D37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5764" y="4473981"/>
            <a:ext cx="4076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2" name="Picture 11">
            <a:extLst>
              <a:ext uri="{FF2B5EF4-FFF2-40B4-BE49-F238E27FC236}">
                <a16:creationId xmlns:a16="http://schemas.microsoft.com/office/drawing/2014/main" id="{85EE12A5-030C-41DA-BE03-0ACFAA67C5D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648" r="5293"/>
          <a:stretch/>
        </p:blipFill>
        <p:spPr bwMode="auto">
          <a:xfrm>
            <a:off x="6851309" y="4473981"/>
            <a:ext cx="4159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3" name="Picture 3">
            <a:extLst>
              <a:ext uri="{FF2B5EF4-FFF2-40B4-BE49-F238E27FC236}">
                <a16:creationId xmlns:a16="http://schemas.microsoft.com/office/drawing/2014/main" id="{C3C5CDA6-7A85-4066-8450-97F248E289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04" r="9800"/>
          <a:stretch/>
        </p:blipFill>
        <p:spPr bwMode="auto">
          <a:xfrm>
            <a:off x="7845135" y="5423518"/>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4" name="Picture 8">
            <a:extLst>
              <a:ext uri="{FF2B5EF4-FFF2-40B4-BE49-F238E27FC236}">
                <a16:creationId xmlns:a16="http://schemas.microsoft.com/office/drawing/2014/main" id="{329201FB-DD58-4F71-AE23-4D3FA635018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564" r="8992"/>
          <a:stretch/>
        </p:blipFill>
        <p:spPr bwMode="auto">
          <a:xfrm>
            <a:off x="7354597" y="5423518"/>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5" name="Picture 13">
            <a:extLst>
              <a:ext uri="{FF2B5EF4-FFF2-40B4-BE49-F238E27FC236}">
                <a16:creationId xmlns:a16="http://schemas.microsoft.com/office/drawing/2014/main" id="{7A8F4065-A5FD-427A-8335-1CF5C699E5C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376" r="11806"/>
          <a:stretch/>
        </p:blipFill>
        <p:spPr bwMode="auto">
          <a:xfrm>
            <a:off x="6854534" y="5423518"/>
            <a:ext cx="4286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6" name="Picture 4">
            <a:extLst>
              <a:ext uri="{FF2B5EF4-FFF2-40B4-BE49-F238E27FC236}">
                <a16:creationId xmlns:a16="http://schemas.microsoft.com/office/drawing/2014/main" id="{F01E482F-B1B8-4878-878F-60FCF34CCA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917"/>
          <a:stretch/>
        </p:blipFill>
        <p:spPr bwMode="auto">
          <a:xfrm>
            <a:off x="8996049" y="4475713"/>
            <a:ext cx="421577"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7" name="Picture 9">
            <a:extLst>
              <a:ext uri="{FF2B5EF4-FFF2-40B4-BE49-F238E27FC236}">
                <a16:creationId xmlns:a16="http://schemas.microsoft.com/office/drawing/2014/main" id="{B7B0EFDC-8AAC-4584-BDD6-2EA2681B582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318" r="8680"/>
          <a:stretch/>
        </p:blipFill>
        <p:spPr bwMode="auto">
          <a:xfrm>
            <a:off x="9492588" y="4475713"/>
            <a:ext cx="41910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8" name="Picture 12">
            <a:extLst>
              <a:ext uri="{FF2B5EF4-FFF2-40B4-BE49-F238E27FC236}">
                <a16:creationId xmlns:a16="http://schemas.microsoft.com/office/drawing/2014/main" id="{595BDCCF-AD50-4C43-B3E9-67B5BA3181A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749"/>
          <a:stretch/>
        </p:blipFill>
        <p:spPr bwMode="auto">
          <a:xfrm>
            <a:off x="9998866" y="4475713"/>
            <a:ext cx="4164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9" name="Picture 5">
            <a:extLst>
              <a:ext uri="{FF2B5EF4-FFF2-40B4-BE49-F238E27FC236}">
                <a16:creationId xmlns:a16="http://schemas.microsoft.com/office/drawing/2014/main" id="{4FB7FC17-10A3-4728-A6C7-0958FCA2AA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27"/>
          <a:stretch/>
        </p:blipFill>
        <p:spPr bwMode="auto">
          <a:xfrm>
            <a:off x="9491350" y="5423518"/>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0" name="Picture 6">
            <a:extLst>
              <a:ext uri="{FF2B5EF4-FFF2-40B4-BE49-F238E27FC236}">
                <a16:creationId xmlns:a16="http://schemas.microsoft.com/office/drawing/2014/main" id="{16E6FF16-941B-4033-BA39-E1BB6D4C35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725" r="5039"/>
          <a:stretch/>
        </p:blipFill>
        <p:spPr bwMode="auto">
          <a:xfrm>
            <a:off x="8996049" y="5423518"/>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 name="Picture 10">
            <a:extLst>
              <a:ext uri="{FF2B5EF4-FFF2-40B4-BE49-F238E27FC236}">
                <a16:creationId xmlns:a16="http://schemas.microsoft.com/office/drawing/2014/main" id="{260B9D0D-29D4-4D66-9377-BB692E4D829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44" r="8064"/>
          <a:stretch/>
        </p:blipFill>
        <p:spPr bwMode="auto">
          <a:xfrm>
            <a:off x="9986650" y="5423518"/>
            <a:ext cx="428626"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79692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6281" y="174626"/>
            <a:ext cx="11708780" cy="733270"/>
          </a:xfrm>
        </p:spPr>
        <p:txBody>
          <a:bodyPr>
            <a:normAutofit/>
          </a:bodyPr>
          <a:lstStyle/>
          <a:p>
            <a:r>
              <a:rPr lang="ja-JP" altLang="en-US" sz="3600" dirty="0"/>
              <a:t>予習 </a:t>
            </a:r>
            <a:r>
              <a:rPr lang="en-US" altLang="ja-JP" sz="3600" dirty="0"/>
              <a:t>7</a:t>
            </a:r>
            <a:r>
              <a:rPr lang="ja-JP" altLang="en-US" sz="3600" dirty="0"/>
              <a:t>週目 </a:t>
            </a:r>
            <a:r>
              <a:rPr lang="en-US" altLang="ja-JP" sz="3600" dirty="0"/>
              <a:t>:</a:t>
            </a:r>
            <a:r>
              <a:rPr lang="ja-JP" altLang="en-US" sz="3600" dirty="0"/>
              <a:t> ニューラルネットワーク</a:t>
            </a:r>
            <a:endParaRPr kumimoji="1" lang="ja-JP" altLang="en-US" sz="3600" dirty="0"/>
          </a:p>
        </p:txBody>
      </p:sp>
      <p:sp>
        <p:nvSpPr>
          <p:cNvPr id="3" name="コンテンツ プレースホルダー 2"/>
          <p:cNvSpPr>
            <a:spLocks noGrp="1"/>
          </p:cNvSpPr>
          <p:nvPr>
            <p:ph idx="1"/>
          </p:nvPr>
        </p:nvSpPr>
        <p:spPr>
          <a:xfrm>
            <a:off x="596281" y="1217540"/>
            <a:ext cx="11329019" cy="1208978"/>
          </a:xfrm>
        </p:spPr>
        <p:txBody>
          <a:bodyPr>
            <a:noAutofit/>
          </a:bodyPr>
          <a:lstStyle/>
          <a:p>
            <a:pPr>
              <a:lnSpc>
                <a:spcPct val="100000"/>
              </a:lnSpc>
              <a:spcBef>
                <a:spcPts val="0"/>
              </a:spcBef>
              <a:spcAft>
                <a:spcPts val="600"/>
              </a:spcAft>
            </a:pPr>
            <a:r>
              <a:rPr lang="ja-JP" altLang="en-US" sz="2400" dirty="0"/>
              <a:t>複数のユニット（ニューロン）を層状につないだネットワーク</a:t>
            </a:r>
            <a:endParaRPr kumimoji="1" lang="en-US" altLang="ja-JP" sz="2400" dirty="0"/>
          </a:p>
          <a:p>
            <a:pPr>
              <a:lnSpc>
                <a:spcPct val="100000"/>
              </a:lnSpc>
              <a:spcBef>
                <a:spcPts val="0"/>
              </a:spcBef>
              <a:spcAft>
                <a:spcPts val="600"/>
              </a:spcAft>
            </a:pPr>
            <a:r>
              <a:rPr kumimoji="1" lang="ja-JP" altLang="en-US" sz="2400" dirty="0"/>
              <a:t>入力層</a:t>
            </a:r>
            <a:r>
              <a:rPr lang="ja-JP" altLang="en-US" sz="2400" dirty="0"/>
              <a:t>が</a:t>
            </a:r>
            <a:r>
              <a:rPr kumimoji="1" lang="ja-JP" altLang="en-US" sz="2400" dirty="0"/>
              <a:t>特徴ベクトルを受け取り，</a:t>
            </a:r>
            <a:r>
              <a:rPr lang="ja-JP" altLang="en-US" sz="2400" dirty="0"/>
              <a:t>出力層から識別結果が出力される</a:t>
            </a:r>
            <a:endParaRPr kumimoji="1" lang="en-US" altLang="ja-JP" sz="2400" dirty="0"/>
          </a:p>
        </p:txBody>
      </p:sp>
      <p:sp>
        <p:nvSpPr>
          <p:cNvPr id="20" name="円/楕円 19"/>
          <p:cNvSpPr/>
          <p:nvPr/>
        </p:nvSpPr>
        <p:spPr>
          <a:xfrm>
            <a:off x="907285" y="2305422"/>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2400" dirty="0">
                <a:solidFill>
                  <a:schemeClr val="tx1"/>
                </a:solidFill>
              </a:rPr>
              <a:t>1</a:t>
            </a:r>
            <a:endParaRPr kumimoji="1" lang="ja-JP" altLang="en-US" sz="2400" dirty="0">
              <a:solidFill>
                <a:schemeClr val="tx1"/>
              </a:solidFill>
            </a:endParaRPr>
          </a:p>
        </p:txBody>
      </p:sp>
      <mc:AlternateContent xmlns:mc="http://schemas.openxmlformats.org/markup-compatibility/2006" xmlns:a14="http://schemas.microsoft.com/office/drawing/2010/main">
        <mc:Choice Requires="a14">
          <p:sp>
            <p:nvSpPr>
              <p:cNvPr id="21" name="円/楕円 20"/>
              <p:cNvSpPr/>
              <p:nvPr/>
            </p:nvSpPr>
            <p:spPr>
              <a:xfrm>
                <a:off x="907285" y="2903877"/>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1</m:t>
                          </m:r>
                        </m:sub>
                      </m:sSub>
                    </m:oMath>
                  </m:oMathPara>
                </a14:m>
                <a:endParaRPr kumimoji="1" lang="ja-JP" altLang="en-US" sz="2400" dirty="0">
                  <a:solidFill>
                    <a:schemeClr val="tx1"/>
                  </a:solidFill>
                </a:endParaRPr>
              </a:p>
            </p:txBody>
          </p:sp>
        </mc:Choice>
        <mc:Fallback xmlns="">
          <p:sp>
            <p:nvSpPr>
              <p:cNvPr id="21" name="円/楕円 20"/>
              <p:cNvSpPr>
                <a:spLocks noRot="1" noChangeAspect="1" noMove="1" noResize="1" noEditPoints="1" noAdjustHandles="1" noChangeArrowheads="1" noChangeShapeType="1" noTextEdit="1"/>
              </p:cNvSpPr>
              <p:nvPr/>
            </p:nvSpPr>
            <p:spPr>
              <a:xfrm>
                <a:off x="907285" y="2903877"/>
                <a:ext cx="511040" cy="511040"/>
              </a:xfrm>
              <a:prstGeom prst="ellipse">
                <a:avLst/>
              </a:prstGeom>
              <a:blipFill rotWithShape="0">
                <a:blip r:embed="rId2"/>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円/楕円 21"/>
              <p:cNvSpPr/>
              <p:nvPr/>
            </p:nvSpPr>
            <p:spPr>
              <a:xfrm>
                <a:off x="907285" y="3502332"/>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2</m:t>
                          </m:r>
                        </m:sub>
                      </m:sSub>
                    </m:oMath>
                  </m:oMathPara>
                </a14:m>
                <a:endParaRPr kumimoji="1" lang="ja-JP" altLang="en-US" sz="2400" dirty="0">
                  <a:solidFill>
                    <a:schemeClr val="tx1"/>
                  </a:solidFill>
                </a:endParaRPr>
              </a:p>
            </p:txBody>
          </p:sp>
        </mc:Choice>
        <mc:Fallback xmlns="">
          <p:sp>
            <p:nvSpPr>
              <p:cNvPr id="22" name="円/楕円 21"/>
              <p:cNvSpPr>
                <a:spLocks noRot="1" noChangeAspect="1" noMove="1" noResize="1" noEditPoints="1" noAdjustHandles="1" noChangeArrowheads="1" noChangeShapeType="1" noTextEdit="1"/>
              </p:cNvSpPr>
              <p:nvPr/>
            </p:nvSpPr>
            <p:spPr>
              <a:xfrm>
                <a:off x="907285" y="3502332"/>
                <a:ext cx="511040" cy="511040"/>
              </a:xfrm>
              <a:prstGeom prst="ellipse">
                <a:avLst/>
              </a:prstGeom>
              <a:blipFill rotWithShape="0">
                <a:blip r:embed="rId3"/>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円/楕円 22"/>
              <p:cNvSpPr/>
              <p:nvPr/>
            </p:nvSpPr>
            <p:spPr>
              <a:xfrm>
                <a:off x="907285" y="4699241"/>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4</m:t>
                          </m:r>
                        </m:sub>
                      </m:sSub>
                    </m:oMath>
                  </m:oMathPara>
                </a14:m>
                <a:endParaRPr kumimoji="1" lang="ja-JP" altLang="en-US" sz="2400" dirty="0">
                  <a:solidFill>
                    <a:schemeClr val="tx1"/>
                  </a:solidFill>
                </a:endParaRPr>
              </a:p>
            </p:txBody>
          </p:sp>
        </mc:Choice>
        <mc:Fallback xmlns="">
          <p:sp>
            <p:nvSpPr>
              <p:cNvPr id="23" name="円/楕円 22"/>
              <p:cNvSpPr>
                <a:spLocks noRot="1" noChangeAspect="1" noMove="1" noResize="1" noEditPoints="1" noAdjustHandles="1" noChangeArrowheads="1" noChangeShapeType="1" noTextEdit="1"/>
              </p:cNvSpPr>
              <p:nvPr/>
            </p:nvSpPr>
            <p:spPr>
              <a:xfrm>
                <a:off x="907285" y="4699241"/>
                <a:ext cx="511040" cy="511040"/>
              </a:xfrm>
              <a:prstGeom prst="ellipse">
                <a:avLst/>
              </a:prstGeom>
              <a:blipFill rotWithShape="0">
                <a:blip r:embed="rId4"/>
                <a:stretch>
                  <a:fillRect/>
                </a:stretch>
              </a:blipFill>
              <a:ln w="31750"/>
            </p:spPr>
            <p:txBody>
              <a:bodyPr/>
              <a:lstStyle/>
              <a:p>
                <a:r>
                  <a:rPr lang="ja-JP" altLang="en-US">
                    <a:noFill/>
                  </a:rPr>
                  <a:t> </a:t>
                </a:r>
              </a:p>
            </p:txBody>
          </p:sp>
        </mc:Fallback>
      </mc:AlternateContent>
      <p:sp>
        <p:nvSpPr>
          <p:cNvPr id="6" name="円/楕円 5"/>
          <p:cNvSpPr/>
          <p:nvPr/>
        </p:nvSpPr>
        <p:spPr>
          <a:xfrm>
            <a:off x="3285410" y="2839731"/>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 name="直線矢印コネクタ 6"/>
          <p:cNvCxnSpPr>
            <a:stCxn id="20" idx="6"/>
            <a:endCxn id="6" idx="2"/>
          </p:cNvCxnSpPr>
          <p:nvPr/>
        </p:nvCxnSpPr>
        <p:spPr>
          <a:xfrm>
            <a:off x="1418325" y="2560942"/>
            <a:ext cx="1867085" cy="51795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stCxn id="21" idx="6"/>
            <a:endCxn id="6" idx="2"/>
          </p:cNvCxnSpPr>
          <p:nvPr/>
        </p:nvCxnSpPr>
        <p:spPr>
          <a:xfrm flipV="1">
            <a:off x="1418325" y="3078894"/>
            <a:ext cx="1867085" cy="8050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22" idx="6"/>
            <a:endCxn id="6" idx="2"/>
          </p:cNvCxnSpPr>
          <p:nvPr/>
        </p:nvCxnSpPr>
        <p:spPr>
          <a:xfrm flipV="1">
            <a:off x="1418325" y="3078894"/>
            <a:ext cx="1867085" cy="67895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23" idx="6"/>
            <a:endCxn id="6" idx="2"/>
          </p:cNvCxnSpPr>
          <p:nvPr/>
        </p:nvCxnSpPr>
        <p:spPr>
          <a:xfrm flipV="1">
            <a:off x="1418325" y="3078894"/>
            <a:ext cx="1867085" cy="187586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2756044" y="2943759"/>
                <a:ext cx="389915" cy="310726"/>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1" smtClean="0">
                              <a:latin typeface="Cambria Math" panose="02040503050406030204" pitchFamily="18" charset="0"/>
                            </a:rPr>
                            <m:t>1</m:t>
                          </m:r>
                        </m:sub>
                        <m:sup>
                          <m:r>
                            <a:rPr lang="en-US" altLang="ja-JP" sz="2000" b="0" i="1" smtClean="0">
                              <a:latin typeface="Cambria Math" panose="02040503050406030204" pitchFamily="18" charset="0"/>
                            </a:rPr>
                            <m:t>1</m:t>
                          </m:r>
                        </m:sup>
                      </m:sSubSup>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2756044" y="2943759"/>
                <a:ext cx="389915" cy="310726"/>
              </a:xfrm>
              <a:prstGeom prst="rect">
                <a:avLst/>
              </a:prstGeom>
              <a:blipFill rotWithShape="0">
                <a:blip r:embed="rId5"/>
                <a:stretch>
                  <a:fillRect l="-9375" r="-6250" b="-17647"/>
                </a:stretch>
              </a:blipFill>
            </p:spPr>
            <p:txBody>
              <a:bodyPr/>
              <a:lstStyle/>
              <a:p>
                <a:r>
                  <a:rPr lang="ja-JP" altLang="en-US">
                    <a:noFill/>
                  </a:rPr>
                  <a:t> </a:t>
                </a:r>
              </a:p>
            </p:txBody>
          </p:sp>
        </mc:Fallback>
      </mc:AlternateContent>
      <p:sp>
        <p:nvSpPr>
          <p:cNvPr id="39" name="円/楕円 38"/>
          <p:cNvSpPr/>
          <p:nvPr/>
        </p:nvSpPr>
        <p:spPr>
          <a:xfrm>
            <a:off x="3285410" y="3544581"/>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矢印コネクタ 39"/>
          <p:cNvCxnSpPr>
            <a:stCxn id="20" idx="6"/>
            <a:endCxn id="39" idx="2"/>
          </p:cNvCxnSpPr>
          <p:nvPr/>
        </p:nvCxnSpPr>
        <p:spPr>
          <a:xfrm>
            <a:off x="1418325" y="2560942"/>
            <a:ext cx="1867085" cy="122280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21" idx="6"/>
            <a:endCxn id="39" idx="2"/>
          </p:cNvCxnSpPr>
          <p:nvPr/>
        </p:nvCxnSpPr>
        <p:spPr>
          <a:xfrm>
            <a:off x="1418325" y="3159397"/>
            <a:ext cx="1867085" cy="62434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2" idx="6"/>
            <a:endCxn id="39" idx="2"/>
          </p:cNvCxnSpPr>
          <p:nvPr/>
        </p:nvCxnSpPr>
        <p:spPr>
          <a:xfrm>
            <a:off x="1418325" y="3757852"/>
            <a:ext cx="1867085" cy="2589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3" idx="6"/>
            <a:endCxn id="39" idx="2"/>
          </p:cNvCxnSpPr>
          <p:nvPr/>
        </p:nvCxnSpPr>
        <p:spPr>
          <a:xfrm flipV="1">
            <a:off x="1418325" y="3783744"/>
            <a:ext cx="1867085" cy="11710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正方形/長方形 43"/>
              <p:cNvSpPr/>
              <p:nvPr/>
            </p:nvSpPr>
            <p:spPr>
              <a:xfrm>
                <a:off x="2756044" y="3629559"/>
                <a:ext cx="395428" cy="311367"/>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1</m:t>
                          </m:r>
                        </m:sub>
                        <m:sup>
                          <m:r>
                            <a:rPr lang="en-US" altLang="ja-JP" sz="2000" b="0" i="1" smtClean="0">
                              <a:latin typeface="Cambria Math" panose="02040503050406030204" pitchFamily="18" charset="0"/>
                            </a:rPr>
                            <m:t>2</m:t>
                          </m:r>
                        </m:sup>
                      </m:sSubSup>
                    </m:oMath>
                  </m:oMathPara>
                </a14:m>
                <a:endParaRPr lang="ja-JP" altLang="en-US" sz="20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756044" y="3629559"/>
                <a:ext cx="395428" cy="311367"/>
              </a:xfrm>
              <a:prstGeom prst="rect">
                <a:avLst/>
              </a:prstGeom>
              <a:blipFill rotWithShape="0">
                <a:blip r:embed="rId6"/>
                <a:stretch>
                  <a:fillRect l="-9231" t="-1961" r="-7692" b="-17647"/>
                </a:stretch>
              </a:blipFill>
            </p:spPr>
            <p:txBody>
              <a:bodyPr/>
              <a:lstStyle/>
              <a:p>
                <a:r>
                  <a:rPr lang="ja-JP" altLang="en-US">
                    <a:noFill/>
                  </a:rPr>
                  <a:t> </a:t>
                </a:r>
              </a:p>
            </p:txBody>
          </p:sp>
        </mc:Fallback>
      </mc:AlternateContent>
      <p:sp>
        <p:nvSpPr>
          <p:cNvPr id="57" name="円/楕円 56"/>
          <p:cNvSpPr/>
          <p:nvPr/>
        </p:nvSpPr>
        <p:spPr>
          <a:xfrm>
            <a:off x="3285410" y="4265853"/>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8" name="直線矢印コネクタ 57"/>
          <p:cNvCxnSpPr>
            <a:stCxn id="20" idx="6"/>
            <a:endCxn id="57" idx="2"/>
          </p:cNvCxnSpPr>
          <p:nvPr/>
        </p:nvCxnSpPr>
        <p:spPr>
          <a:xfrm>
            <a:off x="1418325" y="2560942"/>
            <a:ext cx="1867085" cy="194407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21" idx="6"/>
            <a:endCxn id="57" idx="2"/>
          </p:cNvCxnSpPr>
          <p:nvPr/>
        </p:nvCxnSpPr>
        <p:spPr>
          <a:xfrm>
            <a:off x="1418325" y="3159397"/>
            <a:ext cx="1867085" cy="134561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2" idx="6"/>
            <a:endCxn id="57" idx="2"/>
          </p:cNvCxnSpPr>
          <p:nvPr/>
        </p:nvCxnSpPr>
        <p:spPr>
          <a:xfrm>
            <a:off x="1418325" y="3757852"/>
            <a:ext cx="1867085" cy="74716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23" idx="6"/>
            <a:endCxn id="57" idx="2"/>
          </p:cNvCxnSpPr>
          <p:nvPr/>
        </p:nvCxnSpPr>
        <p:spPr>
          <a:xfrm flipV="1">
            <a:off x="1418325" y="4505016"/>
            <a:ext cx="1867085" cy="44974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正方形/長方形 61"/>
              <p:cNvSpPr/>
              <p:nvPr/>
            </p:nvSpPr>
            <p:spPr>
              <a:xfrm>
                <a:off x="2756044" y="4347656"/>
                <a:ext cx="395428" cy="312843"/>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1</m:t>
                          </m:r>
                        </m:sub>
                        <m:sup>
                          <m:r>
                            <a:rPr lang="en-US" altLang="ja-JP" sz="2000" b="0" i="1" smtClean="0">
                              <a:latin typeface="Cambria Math" panose="02040503050406030204" pitchFamily="18" charset="0"/>
                            </a:rPr>
                            <m:t>3</m:t>
                          </m:r>
                        </m:sup>
                      </m:sSubSup>
                    </m:oMath>
                  </m:oMathPara>
                </a14:m>
                <a:endParaRPr lang="ja-JP" altLang="en-US" sz="20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2756044" y="4347656"/>
                <a:ext cx="395428" cy="312843"/>
              </a:xfrm>
              <a:prstGeom prst="rect">
                <a:avLst/>
              </a:prstGeom>
              <a:blipFill rotWithShape="0">
                <a:blip r:embed="rId7"/>
                <a:stretch>
                  <a:fillRect l="-9231" t="-1923" r="-7692" b="-15385"/>
                </a:stretch>
              </a:blipFill>
            </p:spPr>
            <p:txBody>
              <a:bodyPr/>
              <a:lstStyle/>
              <a:p>
                <a:r>
                  <a:rPr lang="ja-JP" altLang="en-US">
                    <a:noFill/>
                  </a:rPr>
                  <a:t> </a:t>
                </a:r>
              </a:p>
            </p:txBody>
          </p:sp>
        </mc:Fallback>
      </mc:AlternateContent>
      <p:sp>
        <p:nvSpPr>
          <p:cNvPr id="89" name="正方形/長方形 88"/>
          <p:cNvSpPr/>
          <p:nvPr/>
        </p:nvSpPr>
        <p:spPr>
          <a:xfrm>
            <a:off x="714519" y="5223956"/>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入力層</a:t>
            </a:r>
          </a:p>
        </p:txBody>
      </p:sp>
      <p:sp>
        <p:nvSpPr>
          <p:cNvPr id="90" name="正方形/長方形 89"/>
          <p:cNvSpPr/>
          <p:nvPr/>
        </p:nvSpPr>
        <p:spPr>
          <a:xfrm>
            <a:off x="2873728" y="4928681"/>
            <a:ext cx="1338828" cy="646331"/>
          </a:xfrm>
          <a:prstGeom prst="rect">
            <a:avLst/>
          </a:prstGeom>
        </p:spPr>
        <p:txBody>
          <a:bodyPr wrap="none">
            <a:spAutoFit/>
          </a:bodyPr>
          <a:lstStyle/>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中間層</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（隠れ層）</a:t>
            </a:r>
          </a:p>
        </p:txBody>
      </p:sp>
      <p:sp>
        <p:nvSpPr>
          <p:cNvPr id="103" name="円/楕円 102"/>
          <p:cNvSpPr/>
          <p:nvPr/>
        </p:nvSpPr>
        <p:spPr>
          <a:xfrm>
            <a:off x="5266610" y="2573031"/>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5266610" y="3257955"/>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5266610" y="3942879"/>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5266610" y="4627803"/>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7" name="直線矢印コネクタ 106"/>
          <p:cNvCxnSpPr>
            <a:stCxn id="6" idx="6"/>
            <a:endCxn id="103" idx="2"/>
          </p:cNvCxnSpPr>
          <p:nvPr/>
        </p:nvCxnSpPr>
        <p:spPr>
          <a:xfrm flipV="1">
            <a:off x="3763736" y="2812194"/>
            <a:ext cx="1502874" cy="26670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39" idx="6"/>
            <a:endCxn id="103" idx="2"/>
          </p:cNvCxnSpPr>
          <p:nvPr/>
        </p:nvCxnSpPr>
        <p:spPr>
          <a:xfrm flipV="1">
            <a:off x="3763736" y="2812194"/>
            <a:ext cx="1502874" cy="97155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57" idx="6"/>
            <a:endCxn id="103" idx="2"/>
          </p:cNvCxnSpPr>
          <p:nvPr/>
        </p:nvCxnSpPr>
        <p:spPr>
          <a:xfrm flipV="1">
            <a:off x="3763736" y="2812194"/>
            <a:ext cx="1502874" cy="16928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6" idx="6"/>
            <a:endCxn id="104" idx="2"/>
          </p:cNvCxnSpPr>
          <p:nvPr/>
        </p:nvCxnSpPr>
        <p:spPr>
          <a:xfrm>
            <a:off x="3763736" y="3078894"/>
            <a:ext cx="1502874" cy="4182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39" idx="6"/>
            <a:endCxn id="104" idx="2"/>
          </p:cNvCxnSpPr>
          <p:nvPr/>
        </p:nvCxnSpPr>
        <p:spPr>
          <a:xfrm flipV="1">
            <a:off x="3763736" y="3497118"/>
            <a:ext cx="1502874" cy="28662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57" idx="6"/>
            <a:endCxn id="104" idx="2"/>
          </p:cNvCxnSpPr>
          <p:nvPr/>
        </p:nvCxnSpPr>
        <p:spPr>
          <a:xfrm flipV="1">
            <a:off x="3763736" y="3497118"/>
            <a:ext cx="1502874" cy="100789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6" idx="6"/>
            <a:endCxn id="105" idx="2"/>
          </p:cNvCxnSpPr>
          <p:nvPr/>
        </p:nvCxnSpPr>
        <p:spPr>
          <a:xfrm>
            <a:off x="3763736" y="3078894"/>
            <a:ext cx="1502874" cy="110314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39" idx="6"/>
            <a:endCxn id="105" idx="2"/>
          </p:cNvCxnSpPr>
          <p:nvPr/>
        </p:nvCxnSpPr>
        <p:spPr>
          <a:xfrm>
            <a:off x="3763736" y="3783744"/>
            <a:ext cx="1502874" cy="39829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a:stCxn id="57" idx="6"/>
            <a:endCxn id="105" idx="2"/>
          </p:cNvCxnSpPr>
          <p:nvPr/>
        </p:nvCxnSpPr>
        <p:spPr>
          <a:xfrm flipV="1">
            <a:off x="3763736" y="4182042"/>
            <a:ext cx="1502874" cy="32297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a:stCxn id="6" idx="6"/>
            <a:endCxn id="106" idx="2"/>
          </p:cNvCxnSpPr>
          <p:nvPr/>
        </p:nvCxnSpPr>
        <p:spPr>
          <a:xfrm>
            <a:off x="3763736" y="3078894"/>
            <a:ext cx="1502874" cy="178807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stCxn id="39" idx="6"/>
            <a:endCxn id="106" idx="2"/>
          </p:cNvCxnSpPr>
          <p:nvPr/>
        </p:nvCxnSpPr>
        <p:spPr>
          <a:xfrm>
            <a:off x="3763736" y="3783744"/>
            <a:ext cx="1502874" cy="10832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57" idx="6"/>
            <a:endCxn id="106" idx="2"/>
          </p:cNvCxnSpPr>
          <p:nvPr/>
        </p:nvCxnSpPr>
        <p:spPr>
          <a:xfrm>
            <a:off x="3763736" y="4505016"/>
            <a:ext cx="1502874" cy="36195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正方形/長方形 145"/>
              <p:cNvSpPr/>
              <p:nvPr/>
            </p:nvSpPr>
            <p:spPr>
              <a:xfrm>
                <a:off x="4813444" y="2667534"/>
                <a:ext cx="389915" cy="311239"/>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1" smtClean="0">
                              <a:latin typeface="Cambria Math" panose="02040503050406030204" pitchFamily="18" charset="0"/>
                            </a:rPr>
                            <m:t>2</m:t>
                          </m:r>
                        </m:sub>
                        <m:sup>
                          <m:r>
                            <a:rPr lang="en-US" altLang="ja-JP" sz="2000" b="0" i="1" smtClean="0">
                              <a:latin typeface="Cambria Math" panose="02040503050406030204" pitchFamily="18" charset="0"/>
                            </a:rPr>
                            <m:t>1</m:t>
                          </m:r>
                        </m:sup>
                      </m:sSubSup>
                    </m:oMath>
                  </m:oMathPara>
                </a14:m>
                <a:endParaRPr lang="ja-JP" altLang="en-US" sz="2000" dirty="0"/>
              </a:p>
            </p:txBody>
          </p:sp>
        </mc:Choice>
        <mc:Fallback xmlns="">
          <p:sp>
            <p:nvSpPr>
              <p:cNvPr id="146" name="正方形/長方形 145"/>
              <p:cNvSpPr>
                <a:spLocks noRot="1" noChangeAspect="1" noMove="1" noResize="1" noEditPoints="1" noAdjustHandles="1" noChangeArrowheads="1" noChangeShapeType="1" noTextEdit="1"/>
              </p:cNvSpPr>
              <p:nvPr/>
            </p:nvSpPr>
            <p:spPr>
              <a:xfrm>
                <a:off x="4813444" y="2667534"/>
                <a:ext cx="389915" cy="311239"/>
              </a:xfrm>
              <a:prstGeom prst="rect">
                <a:avLst/>
              </a:prstGeom>
              <a:blipFill rotWithShape="0">
                <a:blip r:embed="rId8"/>
                <a:stretch>
                  <a:fillRect l="-9375" t="-1961" r="-6250"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正方形/長方形 146"/>
              <p:cNvSpPr/>
              <p:nvPr/>
            </p:nvSpPr>
            <p:spPr>
              <a:xfrm>
                <a:off x="4803919" y="3353334"/>
                <a:ext cx="395428" cy="311880"/>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2</m:t>
                          </m:r>
                        </m:sup>
                      </m:sSubSup>
                    </m:oMath>
                  </m:oMathPara>
                </a14:m>
                <a:endParaRPr lang="ja-JP" altLang="en-US" sz="2000" dirty="0"/>
              </a:p>
            </p:txBody>
          </p:sp>
        </mc:Choice>
        <mc:Fallback xmlns="">
          <p:sp>
            <p:nvSpPr>
              <p:cNvPr id="147" name="正方形/長方形 146"/>
              <p:cNvSpPr>
                <a:spLocks noRot="1" noChangeAspect="1" noMove="1" noResize="1" noEditPoints="1" noAdjustHandles="1" noChangeArrowheads="1" noChangeShapeType="1" noTextEdit="1"/>
              </p:cNvSpPr>
              <p:nvPr/>
            </p:nvSpPr>
            <p:spPr>
              <a:xfrm>
                <a:off x="4803919" y="3353334"/>
                <a:ext cx="395428" cy="311880"/>
              </a:xfrm>
              <a:prstGeom prst="rect">
                <a:avLst/>
              </a:prstGeom>
              <a:blipFill rotWithShape="0">
                <a:blip r:embed="rId9"/>
                <a:stretch>
                  <a:fillRect l="-9231" t="-1961" r="-769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正方形/長方形 147"/>
              <p:cNvSpPr/>
              <p:nvPr/>
            </p:nvSpPr>
            <p:spPr>
              <a:xfrm>
                <a:off x="4819794" y="4023806"/>
                <a:ext cx="395428" cy="313484"/>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3</m:t>
                          </m:r>
                        </m:sup>
                      </m:sSubSup>
                    </m:oMath>
                  </m:oMathPara>
                </a14:m>
                <a:endParaRPr lang="ja-JP" altLang="en-US" sz="2000" dirty="0"/>
              </a:p>
            </p:txBody>
          </p:sp>
        </mc:Choice>
        <mc:Fallback xmlns="">
          <p:sp>
            <p:nvSpPr>
              <p:cNvPr id="148" name="正方形/長方形 147"/>
              <p:cNvSpPr>
                <a:spLocks noRot="1" noChangeAspect="1" noMove="1" noResize="1" noEditPoints="1" noAdjustHandles="1" noChangeArrowheads="1" noChangeShapeType="1" noTextEdit="1"/>
              </p:cNvSpPr>
              <p:nvPr/>
            </p:nvSpPr>
            <p:spPr>
              <a:xfrm>
                <a:off x="4819794" y="4023806"/>
                <a:ext cx="395428" cy="313484"/>
              </a:xfrm>
              <a:prstGeom prst="rect">
                <a:avLst/>
              </a:prstGeom>
              <a:blipFill rotWithShape="0">
                <a:blip r:embed="rId10"/>
                <a:stretch>
                  <a:fillRect l="-9231" t="-1961" r="-615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正方形/長方形 148"/>
              <p:cNvSpPr/>
              <p:nvPr/>
            </p:nvSpPr>
            <p:spPr>
              <a:xfrm>
                <a:off x="4819794" y="4623881"/>
                <a:ext cx="395428" cy="313484"/>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4</m:t>
                          </m:r>
                        </m:sup>
                      </m:sSubSup>
                    </m:oMath>
                  </m:oMathPara>
                </a14:m>
                <a:endParaRPr lang="ja-JP" altLang="en-US" sz="2000" dirty="0"/>
              </a:p>
            </p:txBody>
          </p:sp>
        </mc:Choice>
        <mc:Fallback xmlns="">
          <p:sp>
            <p:nvSpPr>
              <p:cNvPr id="149" name="正方形/長方形 148"/>
              <p:cNvSpPr>
                <a:spLocks noRot="1" noChangeAspect="1" noMove="1" noResize="1" noEditPoints="1" noAdjustHandles="1" noChangeArrowheads="1" noChangeShapeType="1" noTextEdit="1"/>
              </p:cNvSpPr>
              <p:nvPr/>
            </p:nvSpPr>
            <p:spPr>
              <a:xfrm>
                <a:off x="4819794" y="4623881"/>
                <a:ext cx="395428" cy="313484"/>
              </a:xfrm>
              <a:prstGeom prst="rect">
                <a:avLst/>
              </a:prstGeom>
              <a:blipFill rotWithShape="0">
                <a:blip r:embed="rId11"/>
                <a:stretch>
                  <a:fillRect l="-9231" t="-1961" r="-6154" b="-17647"/>
                </a:stretch>
              </a:blipFill>
            </p:spPr>
            <p:txBody>
              <a:bodyPr/>
              <a:lstStyle/>
              <a:p>
                <a:r>
                  <a:rPr lang="ja-JP" altLang="en-US">
                    <a:noFill/>
                  </a:rPr>
                  <a:t> </a:t>
                </a:r>
              </a:p>
            </p:txBody>
          </p:sp>
        </mc:Fallback>
      </mc:AlternateContent>
      <p:sp>
        <p:nvSpPr>
          <p:cNvPr id="150" name="正方形/長方形 149"/>
          <p:cNvSpPr/>
          <p:nvPr/>
        </p:nvSpPr>
        <p:spPr>
          <a:xfrm>
            <a:off x="5064269" y="5093781"/>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出力層</a:t>
            </a:r>
          </a:p>
        </p:txBody>
      </p:sp>
      <mc:AlternateContent xmlns:mc="http://schemas.openxmlformats.org/markup-compatibility/2006" xmlns:a14="http://schemas.microsoft.com/office/drawing/2010/main">
        <mc:Choice Requires="a14">
          <p:sp>
            <p:nvSpPr>
              <p:cNvPr id="155" name="円/楕円 154"/>
              <p:cNvSpPr/>
              <p:nvPr/>
            </p:nvSpPr>
            <p:spPr>
              <a:xfrm>
                <a:off x="907285" y="4100787"/>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3</m:t>
                          </m:r>
                        </m:sub>
                      </m:sSub>
                    </m:oMath>
                  </m:oMathPara>
                </a14:m>
                <a:endParaRPr kumimoji="1" lang="ja-JP" altLang="en-US" sz="2400" dirty="0">
                  <a:solidFill>
                    <a:schemeClr val="tx1"/>
                  </a:solidFill>
                </a:endParaRPr>
              </a:p>
            </p:txBody>
          </p:sp>
        </mc:Choice>
        <mc:Fallback xmlns="">
          <p:sp>
            <p:nvSpPr>
              <p:cNvPr id="155" name="円/楕円 154"/>
              <p:cNvSpPr>
                <a:spLocks noRot="1" noChangeAspect="1" noMove="1" noResize="1" noEditPoints="1" noAdjustHandles="1" noChangeArrowheads="1" noChangeShapeType="1" noTextEdit="1"/>
              </p:cNvSpPr>
              <p:nvPr/>
            </p:nvSpPr>
            <p:spPr>
              <a:xfrm>
                <a:off x="907285" y="4100787"/>
                <a:ext cx="511040" cy="511040"/>
              </a:xfrm>
              <a:prstGeom prst="ellipse">
                <a:avLst/>
              </a:prstGeom>
              <a:blipFill rotWithShape="0">
                <a:blip r:embed="rId12"/>
                <a:stretch>
                  <a:fillRect/>
                </a:stretch>
              </a:blipFill>
              <a:ln w="31750"/>
            </p:spPr>
            <p:txBody>
              <a:bodyPr/>
              <a:lstStyle/>
              <a:p>
                <a:r>
                  <a:rPr lang="ja-JP" altLang="en-US">
                    <a:noFill/>
                  </a:rPr>
                  <a:t> </a:t>
                </a:r>
              </a:p>
            </p:txBody>
          </p:sp>
        </mc:Fallback>
      </mc:AlternateContent>
      <p:cxnSp>
        <p:nvCxnSpPr>
          <p:cNvPr id="156" name="直線矢印コネクタ 155"/>
          <p:cNvCxnSpPr>
            <a:stCxn id="155" idx="6"/>
            <a:endCxn id="6" idx="2"/>
          </p:cNvCxnSpPr>
          <p:nvPr/>
        </p:nvCxnSpPr>
        <p:spPr>
          <a:xfrm flipV="1">
            <a:off x="1418325" y="3078894"/>
            <a:ext cx="1867085" cy="127741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a:stCxn id="155" idx="6"/>
            <a:endCxn id="39" idx="2"/>
          </p:cNvCxnSpPr>
          <p:nvPr/>
        </p:nvCxnSpPr>
        <p:spPr>
          <a:xfrm flipV="1">
            <a:off x="1418325" y="3783744"/>
            <a:ext cx="1867085" cy="57256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a:stCxn id="155" idx="6"/>
            <a:endCxn id="57" idx="2"/>
          </p:cNvCxnSpPr>
          <p:nvPr/>
        </p:nvCxnSpPr>
        <p:spPr>
          <a:xfrm>
            <a:off x="1418325" y="4356307"/>
            <a:ext cx="1867085" cy="14870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7" name="右中かっこ 166"/>
          <p:cNvSpPr/>
          <p:nvPr/>
        </p:nvSpPr>
        <p:spPr>
          <a:xfrm rot="5400000">
            <a:off x="1993034" y="4517527"/>
            <a:ext cx="331021" cy="2363109"/>
          </a:xfrm>
          <a:prstGeom prst="rightBrace">
            <a:avLst>
              <a:gd name="adj1" fmla="val 36309"/>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8" name="右中かっこ 167"/>
          <p:cNvSpPr/>
          <p:nvPr/>
        </p:nvSpPr>
        <p:spPr>
          <a:xfrm rot="5400000">
            <a:off x="4418733" y="4568327"/>
            <a:ext cx="331021" cy="2261509"/>
          </a:xfrm>
          <a:prstGeom prst="rightBrace">
            <a:avLst>
              <a:gd name="adj1" fmla="val 36309"/>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9" name="正方形/長方形 168"/>
          <p:cNvSpPr/>
          <p:nvPr/>
        </p:nvSpPr>
        <p:spPr>
          <a:xfrm>
            <a:off x="1260619" y="5973256"/>
            <a:ext cx="1800493"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入力信号を変換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特徴抽出</a:t>
            </a:r>
          </a:p>
        </p:txBody>
      </p:sp>
      <p:sp>
        <p:nvSpPr>
          <p:cNvPr id="170" name="正方形/長方形 169"/>
          <p:cNvSpPr/>
          <p:nvPr/>
        </p:nvSpPr>
        <p:spPr>
          <a:xfrm>
            <a:off x="4301500" y="6036756"/>
            <a:ext cx="646331"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識別</a:t>
            </a:r>
          </a:p>
        </p:txBody>
      </p:sp>
      <p:sp>
        <p:nvSpPr>
          <p:cNvPr id="63" name="コンテンツ プレースホルダー 2"/>
          <p:cNvSpPr txBox="1">
            <a:spLocks/>
          </p:cNvSpPr>
          <p:nvPr/>
        </p:nvSpPr>
        <p:spPr>
          <a:xfrm>
            <a:off x="6139542" y="3264054"/>
            <a:ext cx="6052458" cy="12089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0"/>
              </a:spcBef>
              <a:spcAft>
                <a:spcPts val="600"/>
              </a:spcAft>
            </a:pPr>
            <a:r>
              <a:rPr lang="ja-JP" altLang="en-US" sz="2400" dirty="0"/>
              <a:t>未知数が多いため，この学習には大量の教師データを必要とします</a:t>
            </a:r>
            <a:endParaRPr lang="en-US" altLang="ja-JP" sz="2400" dirty="0"/>
          </a:p>
          <a:p>
            <a:pPr>
              <a:lnSpc>
                <a:spcPct val="100000"/>
              </a:lnSpc>
              <a:spcBef>
                <a:spcPts val="0"/>
              </a:spcBef>
              <a:spcAft>
                <a:spcPts val="600"/>
              </a:spcAft>
            </a:pPr>
            <a:r>
              <a:rPr lang="ja-JP" altLang="en-US" sz="2400" dirty="0"/>
              <a:t>学習方法については</a:t>
            </a:r>
            <a:r>
              <a:rPr lang="en-US" altLang="ja-JP" sz="2400" dirty="0"/>
              <a:t>『</a:t>
            </a:r>
            <a:r>
              <a:rPr lang="ja-JP" altLang="en-US" sz="2400" dirty="0"/>
              <a:t>深層学習（岡谷先生）</a:t>
            </a:r>
            <a:r>
              <a:rPr lang="en-US" altLang="ja-JP" sz="2400" dirty="0"/>
              <a:t>』『</a:t>
            </a:r>
            <a:r>
              <a:rPr lang="ja-JP" altLang="en-US" sz="2400" dirty="0"/>
              <a:t>誤差逆伝播法（</a:t>
            </a:r>
            <a:r>
              <a:rPr lang="en-US" altLang="ja-JP" sz="2400" dirty="0"/>
              <a:t>back propagation</a:t>
            </a:r>
            <a:r>
              <a:rPr lang="ja-JP" altLang="en-US" sz="2400" dirty="0"/>
              <a:t>）で検索</a:t>
            </a:r>
            <a:r>
              <a:rPr lang="en-US" altLang="ja-JP" sz="2400" dirty="0"/>
              <a:t>』</a:t>
            </a:r>
            <a:r>
              <a:rPr lang="ja-JP" altLang="en-US" sz="2400" dirty="0"/>
              <a:t>してください</a:t>
            </a:r>
            <a:endParaRPr lang="en-US" altLang="ja-JP"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Tree>
    <p:extLst>
      <p:ext uri="{BB962C8B-B14F-4D97-AF65-F5344CB8AC3E}">
        <p14:creationId xmlns:p14="http://schemas.microsoft.com/office/powerpoint/2010/main" val="29328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5377F4C-25A4-4BA9-B895-DF3F454075D7}"/>
              </a:ext>
            </a:extLst>
          </p:cNvPr>
          <p:cNvPicPr>
            <a:picLocks noChangeAspect="1"/>
          </p:cNvPicPr>
          <p:nvPr/>
        </p:nvPicPr>
        <p:blipFill>
          <a:blip r:embed="rId2"/>
          <a:stretch>
            <a:fillRect/>
          </a:stretch>
        </p:blipFill>
        <p:spPr>
          <a:xfrm>
            <a:off x="5247882" y="2588089"/>
            <a:ext cx="7017817" cy="3819968"/>
          </a:xfrm>
          <a:prstGeom prst="rect">
            <a:avLst/>
          </a:prstGeom>
        </p:spPr>
      </p:pic>
      <p:sp>
        <p:nvSpPr>
          <p:cNvPr id="2" name="タイトル 1"/>
          <p:cNvSpPr>
            <a:spLocks noGrp="1"/>
          </p:cNvSpPr>
          <p:nvPr>
            <p:ph type="title"/>
          </p:nvPr>
        </p:nvSpPr>
        <p:spPr>
          <a:xfrm>
            <a:off x="708768" y="627350"/>
            <a:ext cx="10505333" cy="733270"/>
          </a:xfrm>
        </p:spPr>
        <p:txBody>
          <a:bodyPr>
            <a:normAutofit/>
          </a:bodyPr>
          <a:lstStyle/>
          <a:p>
            <a:r>
              <a:rPr lang="ja-JP" altLang="en-US" sz="3600" dirty="0"/>
              <a:t>予習 </a:t>
            </a:r>
            <a:r>
              <a:rPr lang="en-US" altLang="ja-JP" sz="3600" dirty="0"/>
              <a:t>8</a:t>
            </a:r>
            <a:r>
              <a:rPr lang="ja-JP" altLang="en-US" sz="3600" dirty="0"/>
              <a:t>週目 </a:t>
            </a:r>
            <a:r>
              <a:rPr lang="en-US" altLang="ja-JP" sz="3600" dirty="0"/>
              <a:t>: </a:t>
            </a:r>
            <a:r>
              <a:rPr kumimoji="1" lang="ja-JP" altLang="en-US" sz="3600" dirty="0"/>
              <a:t>主成分分析</a:t>
            </a:r>
            <a:r>
              <a:rPr lang="ja-JP" altLang="en-US" sz="3600" dirty="0"/>
              <a:t>とオートエンコーダ</a:t>
            </a:r>
            <a:endParaRPr kumimoji="1" lang="ja-JP" altLang="en-US" sz="3600" dirty="0"/>
          </a:p>
        </p:txBody>
      </p:sp>
      <p:sp>
        <p:nvSpPr>
          <p:cNvPr id="4" name="スライド番号プレースホルダー 3"/>
          <p:cNvSpPr>
            <a:spLocks noGrp="1"/>
          </p:cNvSpPr>
          <p:nvPr>
            <p:ph type="sldNum" sz="quarter" idx="12"/>
          </p:nvPr>
        </p:nvSpPr>
        <p:spPr>
          <a:xfrm>
            <a:off x="-559734" y="6042932"/>
            <a:ext cx="2743200" cy="365125"/>
          </a:xfrm>
        </p:spPr>
        <p:txBody>
          <a:bodyPr/>
          <a:lstStyle/>
          <a:p>
            <a:fld id="{F35DE295-420C-4265-BE54-AE59FA4027A6}" type="slidenum">
              <a:rPr kumimoji="1" lang="ja-JP" altLang="en-US" smtClean="0"/>
              <a:t>14</a:t>
            </a:fld>
            <a:endParaRPr kumimoji="1" lang="ja-JP" altLang="en-US"/>
          </a:p>
        </p:txBody>
      </p:sp>
      <p:grpSp>
        <p:nvGrpSpPr>
          <p:cNvPr id="10" name="グループ化 9">
            <a:extLst>
              <a:ext uri="{FF2B5EF4-FFF2-40B4-BE49-F238E27FC236}">
                <a16:creationId xmlns:a16="http://schemas.microsoft.com/office/drawing/2014/main" id="{270EE57F-4761-4873-A26B-2702E9A9EE8A}"/>
              </a:ext>
            </a:extLst>
          </p:cNvPr>
          <p:cNvGrpSpPr/>
          <p:nvPr/>
        </p:nvGrpSpPr>
        <p:grpSpPr>
          <a:xfrm>
            <a:off x="811866" y="2024757"/>
            <a:ext cx="4192159" cy="3991772"/>
            <a:chOff x="1424870" y="2256628"/>
            <a:chExt cx="4192159" cy="3991772"/>
          </a:xfrm>
        </p:grpSpPr>
        <p:grpSp>
          <p:nvGrpSpPr>
            <p:cNvPr id="27" name="グループ化 26"/>
            <p:cNvGrpSpPr/>
            <p:nvPr/>
          </p:nvGrpSpPr>
          <p:grpSpPr>
            <a:xfrm>
              <a:off x="1424870" y="2256628"/>
              <a:ext cx="4192159" cy="3991772"/>
              <a:chOff x="1984604" y="2250495"/>
              <a:chExt cx="4671130" cy="4447848"/>
            </a:xfrm>
          </p:grpSpPr>
          <p:pic>
            <p:nvPicPr>
              <p:cNvPr id="13" name="図 12"/>
              <p:cNvPicPr>
                <a:picLocks noChangeAspect="1"/>
              </p:cNvPicPr>
              <p:nvPr/>
            </p:nvPicPr>
            <p:blipFill>
              <a:blip r:embed="rId3"/>
              <a:stretch>
                <a:fillRect/>
              </a:stretch>
            </p:blipFill>
            <p:spPr>
              <a:xfrm>
                <a:off x="2058341" y="2538996"/>
                <a:ext cx="4597393" cy="3833682"/>
              </a:xfrm>
              <a:prstGeom prst="rect">
                <a:avLst/>
              </a:prstGeom>
            </p:spPr>
          </p:pic>
          <p:sp>
            <p:nvSpPr>
              <p:cNvPr id="25" name="正方形/長方形 24"/>
              <p:cNvSpPr/>
              <p:nvPr/>
            </p:nvSpPr>
            <p:spPr>
              <a:xfrm>
                <a:off x="6005062" y="6329011"/>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数学</a:t>
                </a:r>
                <a:endParaRPr lang="ja-JP" altLang="en-US" b="1" dirty="0"/>
              </a:p>
            </p:txBody>
          </p:sp>
          <p:sp>
            <p:nvSpPr>
              <p:cNvPr id="26" name="正方形/長方形 25"/>
              <p:cNvSpPr/>
              <p:nvPr/>
            </p:nvSpPr>
            <p:spPr>
              <a:xfrm>
                <a:off x="1984604" y="225049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社会</a:t>
                </a:r>
                <a:endParaRPr lang="ja-JP" altLang="en-US" b="1" dirty="0"/>
              </a:p>
            </p:txBody>
          </p:sp>
        </p:grpSp>
        <p:cxnSp>
          <p:nvCxnSpPr>
            <p:cNvPr id="20" name="直線コネクタ 19"/>
            <p:cNvCxnSpPr>
              <a:cxnSpLocks/>
            </p:cNvCxnSpPr>
            <p:nvPr/>
          </p:nvCxnSpPr>
          <p:spPr>
            <a:xfrm flipV="1">
              <a:off x="2954586" y="2742149"/>
              <a:ext cx="2293296" cy="229329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6" name="図 15"/>
          <p:cNvPicPr>
            <a:picLocks noChangeAspect="1"/>
          </p:cNvPicPr>
          <p:nvPr/>
        </p:nvPicPr>
        <p:blipFill rotWithShape="1">
          <a:blip r:embed="rId4"/>
          <a:srcRect r="39948"/>
          <a:stretch/>
        </p:blipFill>
        <p:spPr>
          <a:xfrm>
            <a:off x="-3993607" y="2168530"/>
            <a:ext cx="1053532" cy="3847999"/>
          </a:xfrm>
          <a:prstGeom prst="rect">
            <a:avLst/>
          </a:prstGeom>
        </p:spPr>
      </p:pic>
    </p:spTree>
    <p:extLst>
      <p:ext uri="{BB962C8B-B14F-4D97-AF65-F5344CB8AC3E}">
        <p14:creationId xmlns:p14="http://schemas.microsoft.com/office/powerpoint/2010/main" val="272873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a:t>復習</a:t>
            </a:r>
            <a:r>
              <a:rPr lang="en-US" altLang="ja-JP" sz="4000" dirty="0"/>
              <a:t>: </a:t>
            </a:r>
            <a:r>
              <a:rPr lang="ja-JP" altLang="en-US" sz="3200" dirty="0"/>
              <a:t>ディジタルメディア処理</a:t>
            </a:r>
            <a:endParaRPr kumimoji="1" lang="ja-JP" altLang="en-US" sz="4000" dirty="0"/>
          </a:p>
        </p:txBody>
      </p:sp>
      <p:sp>
        <p:nvSpPr>
          <p:cNvPr id="3" name="コンテンツ プレースホルダー 2"/>
          <p:cNvSpPr>
            <a:spLocks noGrp="1"/>
          </p:cNvSpPr>
          <p:nvPr>
            <p:ph idx="1"/>
          </p:nvPr>
        </p:nvSpPr>
        <p:spPr>
          <a:xfrm>
            <a:off x="697881" y="1479613"/>
            <a:ext cx="10955639" cy="4968812"/>
          </a:xfrm>
        </p:spPr>
        <p:txBody>
          <a:bodyPr>
            <a:normAutofit/>
          </a:bodyPr>
          <a:lstStyle/>
          <a:p>
            <a:pPr marL="0" indent="0">
              <a:buNone/>
            </a:pPr>
            <a:r>
              <a:rPr lang="ja-JP" altLang="en-US" dirty="0"/>
              <a:t>本講義はディジタルメディア処理（</a:t>
            </a:r>
            <a:r>
              <a:rPr lang="en-US" altLang="ja-JP" dirty="0"/>
              <a:t>2</a:t>
            </a:r>
            <a:r>
              <a:rPr lang="ja-JP" altLang="en-US" dirty="0"/>
              <a:t>年後期）の知識を前提とする</a:t>
            </a:r>
            <a:endParaRPr lang="en-US" altLang="ja-JP" dirty="0"/>
          </a:p>
          <a:p>
            <a:r>
              <a:rPr lang="ja-JP" altLang="en-US" dirty="0"/>
              <a:t>画像とは</a:t>
            </a:r>
            <a:endParaRPr lang="en-US" altLang="ja-JP" dirty="0"/>
          </a:p>
          <a:p>
            <a:r>
              <a:rPr lang="ja-JP" altLang="en-US" dirty="0"/>
              <a:t>画像の変形とアファイン変換</a:t>
            </a:r>
            <a:endParaRPr kumimoji="1" lang="en-US" altLang="ja-JP" dirty="0"/>
          </a:p>
          <a:p>
            <a:r>
              <a:rPr kumimoji="1" lang="ja-JP" altLang="en-US" dirty="0"/>
              <a:t>フーリエ変換 </a:t>
            </a:r>
            <a:r>
              <a:rPr kumimoji="1" lang="en-US" altLang="ja-JP" dirty="0"/>
              <a:t>(FFT)</a:t>
            </a:r>
          </a:p>
          <a:p>
            <a:r>
              <a:rPr lang="ja-JP" altLang="en-US" dirty="0"/>
              <a:t>フィルタ処理</a:t>
            </a:r>
            <a:endParaRPr lang="en-US" altLang="ja-JP" dirty="0"/>
          </a:p>
          <a:p>
            <a:r>
              <a:rPr kumimoji="1" lang="ja-JP" altLang="en-US" dirty="0"/>
              <a:t>畳み込み</a:t>
            </a:r>
            <a:endParaRPr kumimoji="1" lang="en-US" altLang="ja-JP" dirty="0"/>
          </a:p>
          <a:p>
            <a:r>
              <a:rPr kumimoji="1" lang="ja-JP" altLang="en-US" dirty="0"/>
              <a:t>逆畳み込み</a:t>
            </a:r>
            <a:endParaRPr kumimoji="1" lang="en-US" altLang="ja-JP" dirty="0"/>
          </a:p>
          <a:p>
            <a:pPr marL="0" indent="0">
              <a:buNone/>
            </a:pPr>
            <a:endParaRPr lang="en-US" altLang="ja-JP" dirty="0"/>
          </a:p>
          <a:p>
            <a:pPr marL="0" indent="0">
              <a:buNone/>
            </a:pPr>
            <a:r>
              <a:rPr lang="en-US" altLang="ja-JP" sz="2400" dirty="0"/>
              <a:t>※</a:t>
            </a:r>
            <a:r>
              <a:rPr lang="ja-JP" altLang="en-US" sz="2400" dirty="0"/>
              <a:t>未履修の方は適宜独習してください</a:t>
            </a:r>
            <a:endParaRPr lang="en-US" altLang="ja-JP" sz="2400" dirty="0"/>
          </a:p>
          <a:p>
            <a:pPr marL="0" indent="0">
              <a:buNone/>
            </a:pPr>
            <a:r>
              <a:rPr lang="en-US" altLang="ja-JP" sz="2400" dirty="0"/>
              <a:t>※</a:t>
            </a:r>
            <a:r>
              <a:rPr lang="ja-JP" altLang="en-US" sz="2400" dirty="0"/>
              <a:t>過去資料は</a:t>
            </a:r>
            <a:r>
              <a:rPr lang="en-US" altLang="ja-JP" sz="2400" dirty="0"/>
              <a:t>, http://takashiijiri.com/classes/index.html</a:t>
            </a:r>
          </a:p>
        </p:txBody>
      </p:sp>
    </p:spTree>
    <p:extLst>
      <p:ext uri="{BB962C8B-B14F-4D97-AF65-F5344CB8AC3E}">
        <p14:creationId xmlns:p14="http://schemas.microsoft.com/office/powerpoint/2010/main" val="223848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3200" dirty="0"/>
              <a:t>講義を理解するために前提とする数学知識</a:t>
            </a:r>
            <a:endParaRPr kumimoji="1" lang="ja-JP" altLang="en-US" sz="3200" dirty="0"/>
          </a:p>
        </p:txBody>
      </p:sp>
      <p:sp>
        <p:nvSpPr>
          <p:cNvPr id="3" name="コンテンツ プレースホルダー 2"/>
          <p:cNvSpPr>
            <a:spLocks noGrp="1"/>
          </p:cNvSpPr>
          <p:nvPr>
            <p:ph idx="1"/>
          </p:nvPr>
        </p:nvSpPr>
        <p:spPr>
          <a:xfrm>
            <a:off x="697881" y="1479613"/>
            <a:ext cx="9244772" cy="4527648"/>
          </a:xfrm>
        </p:spPr>
        <p:txBody>
          <a:bodyPr>
            <a:noAutofit/>
          </a:bodyPr>
          <a:lstStyle/>
          <a:p>
            <a:pPr>
              <a:lnSpc>
                <a:spcPct val="100000"/>
              </a:lnSpc>
              <a:spcBef>
                <a:spcPts val="600"/>
              </a:spcBef>
              <a:spcAft>
                <a:spcPts val="600"/>
              </a:spcAft>
            </a:pPr>
            <a:r>
              <a:rPr lang="ja-JP" altLang="en-US" sz="2400" dirty="0"/>
              <a:t>高校までの数学</a:t>
            </a:r>
            <a:endParaRPr lang="en-US" altLang="ja-JP" sz="2400" dirty="0"/>
          </a:p>
          <a:p>
            <a:pPr>
              <a:lnSpc>
                <a:spcPct val="100000"/>
              </a:lnSpc>
              <a:spcBef>
                <a:spcPts val="600"/>
              </a:spcBef>
              <a:spcAft>
                <a:spcPts val="600"/>
              </a:spcAft>
            </a:pPr>
            <a:r>
              <a:rPr lang="ja-JP" altLang="en-US" sz="2400" dirty="0"/>
              <a:t>線形代数全般 </a:t>
            </a:r>
            <a:r>
              <a:rPr lang="en-US" altLang="ja-JP" sz="2400" dirty="0"/>
              <a:t>: </a:t>
            </a:r>
            <a:r>
              <a:rPr lang="ja-JP" altLang="en-US" sz="2400" dirty="0"/>
              <a:t>ベクトル，ベクトルの内積，行列，行列の積，固有値固有ベクトル</a:t>
            </a:r>
            <a:endParaRPr lang="en-US" altLang="ja-JP" sz="2400" dirty="0"/>
          </a:p>
          <a:p>
            <a:pPr>
              <a:lnSpc>
                <a:spcPct val="100000"/>
              </a:lnSpc>
              <a:spcBef>
                <a:spcPts val="600"/>
              </a:spcBef>
              <a:spcAft>
                <a:spcPts val="600"/>
              </a:spcAft>
            </a:pPr>
            <a:r>
              <a:rPr lang="ja-JP" altLang="en-US" sz="2400" dirty="0"/>
              <a:t>最適化数学（主に最急降下法を利用）</a:t>
            </a:r>
            <a:endParaRPr lang="en-US" altLang="ja-JP" sz="2400" dirty="0"/>
          </a:p>
          <a:p>
            <a:pPr>
              <a:lnSpc>
                <a:spcPct val="100000"/>
              </a:lnSpc>
              <a:spcBef>
                <a:spcPts val="600"/>
              </a:spcBef>
              <a:spcAft>
                <a:spcPts val="600"/>
              </a:spcAft>
            </a:pPr>
            <a:r>
              <a:rPr lang="ja-JP" altLang="en-US" sz="2400" dirty="0"/>
              <a:t>畳み込みとフーリエ変換</a:t>
            </a:r>
            <a:endParaRPr lang="en-US" altLang="ja-JP" sz="2400" dirty="0"/>
          </a:p>
          <a:p>
            <a:pPr>
              <a:lnSpc>
                <a:spcPct val="100000"/>
              </a:lnSpc>
              <a:spcBef>
                <a:spcPts val="600"/>
              </a:spcBef>
              <a:spcAft>
                <a:spcPts val="600"/>
              </a:spcAft>
            </a:pPr>
            <a:endParaRPr lang="en-US" altLang="ja-JP" sz="2400" dirty="0"/>
          </a:p>
          <a:p>
            <a:pPr marL="0" indent="0">
              <a:lnSpc>
                <a:spcPct val="100000"/>
              </a:lnSpc>
              <a:spcBef>
                <a:spcPts val="600"/>
              </a:spcBef>
              <a:spcAft>
                <a:spcPts val="600"/>
              </a:spcAft>
              <a:buNone/>
            </a:pPr>
            <a:r>
              <a:rPr lang="ja-JP" altLang="en-US" sz="2400" dirty="0"/>
              <a:t>ひととおり復習をお願いします．</a:t>
            </a:r>
            <a:endParaRPr lang="en-US" altLang="ja-JP" sz="2400" dirty="0"/>
          </a:p>
        </p:txBody>
      </p:sp>
    </p:spTree>
    <p:extLst>
      <p:ext uri="{BB962C8B-B14F-4D97-AF65-F5344CB8AC3E}">
        <p14:creationId xmlns:p14="http://schemas.microsoft.com/office/powerpoint/2010/main" val="411967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2AD5F6-E78A-4C0E-AB54-AA879C66B73D}"/>
              </a:ext>
            </a:extLst>
          </p:cNvPr>
          <p:cNvSpPr>
            <a:spLocks noGrp="1"/>
          </p:cNvSpPr>
          <p:nvPr>
            <p:ph type="title"/>
          </p:nvPr>
        </p:nvSpPr>
        <p:spPr/>
        <p:txBody>
          <a:bodyPr>
            <a:normAutofit/>
          </a:bodyPr>
          <a:lstStyle/>
          <a:p>
            <a:r>
              <a:rPr kumimoji="1" lang="en-US" altLang="ja-JP" sz="3600" dirty="0"/>
              <a:t>Python</a:t>
            </a:r>
            <a:r>
              <a:rPr kumimoji="1" lang="ja-JP" altLang="en-US" sz="3600" dirty="0"/>
              <a:t>コードの動かし方</a:t>
            </a:r>
          </a:p>
        </p:txBody>
      </p:sp>
      <p:sp>
        <p:nvSpPr>
          <p:cNvPr id="3" name="コンテンツ プレースホルダー 2">
            <a:extLst>
              <a:ext uri="{FF2B5EF4-FFF2-40B4-BE49-F238E27FC236}">
                <a16:creationId xmlns:a16="http://schemas.microsoft.com/office/drawing/2014/main" id="{11872074-1169-4D93-A30C-314DBB0BD85C}"/>
              </a:ext>
            </a:extLst>
          </p:cNvPr>
          <p:cNvSpPr>
            <a:spLocks noGrp="1"/>
          </p:cNvSpPr>
          <p:nvPr>
            <p:ph idx="1"/>
          </p:nvPr>
        </p:nvSpPr>
        <p:spPr/>
        <p:txBody>
          <a:bodyPr>
            <a:normAutofit/>
          </a:bodyPr>
          <a:lstStyle/>
          <a:p>
            <a:r>
              <a:rPr kumimoji="1" lang="en-US" altLang="ja-JP" sz="2400" dirty="0" err="1"/>
              <a:t>Github</a:t>
            </a:r>
            <a:r>
              <a:rPr kumimoji="1" lang="en-US" altLang="ja-JP" sz="2400" dirty="0"/>
              <a:t> </a:t>
            </a:r>
            <a:r>
              <a:rPr kumimoji="1" lang="ja-JP" altLang="en-US" sz="2400" dirty="0"/>
              <a:t>リポジトリにアクセス</a:t>
            </a:r>
            <a:endParaRPr kumimoji="1" lang="en-US" altLang="ja-JP" sz="2400" dirty="0"/>
          </a:p>
          <a:p>
            <a:pPr lvl="1"/>
            <a:r>
              <a:rPr lang="en-US" altLang="ja-JP" sz="2000" dirty="0">
                <a:hlinkClick r:id="rId2"/>
              </a:rPr>
              <a:t>https://github.com/TakashiIjiri/PythonOpenCVPractice</a:t>
            </a:r>
            <a:endParaRPr lang="en-US" altLang="ja-JP" sz="2000" dirty="0"/>
          </a:p>
          <a:p>
            <a:pPr marL="457200" lvl="1" indent="0">
              <a:buNone/>
            </a:pPr>
            <a:r>
              <a:rPr kumimoji="1" lang="en-US" altLang="ja-JP" sz="2000" dirty="0"/>
              <a:t># </a:t>
            </a:r>
            <a:r>
              <a:rPr kumimoji="1" lang="ja-JP" altLang="en-US" sz="2000" dirty="0"/>
              <a:t>良い機会なのでアカウント作っても良いかも</a:t>
            </a:r>
            <a:endParaRPr kumimoji="1" lang="en-US" altLang="ja-JP" sz="2000" dirty="0"/>
          </a:p>
          <a:p>
            <a:pPr marL="457200" lvl="1" indent="0">
              <a:buNone/>
            </a:pPr>
            <a:endParaRPr kumimoji="1" lang="ja-JP" altLang="en-US" sz="2000" dirty="0"/>
          </a:p>
          <a:p>
            <a:r>
              <a:rPr lang="ja-JP" altLang="en-US" sz="2400" dirty="0"/>
              <a:t>ソースコードを</a:t>
            </a:r>
            <a:r>
              <a:rPr lang="en-US" altLang="ja-JP" sz="2400" dirty="0"/>
              <a:t>Clone</a:t>
            </a:r>
            <a:r>
              <a:rPr lang="ja-JP" altLang="en-US" sz="2400" dirty="0"/>
              <a:t> </a:t>
            </a:r>
            <a:r>
              <a:rPr lang="en-US" altLang="ja-JP" sz="2400" dirty="0"/>
              <a:t>or</a:t>
            </a:r>
            <a:r>
              <a:rPr lang="ja-JP" altLang="en-US" sz="2400" dirty="0"/>
              <a:t> ダウンロード</a:t>
            </a:r>
            <a:endParaRPr lang="en-US" altLang="ja-JP" sz="2400" dirty="0"/>
          </a:p>
          <a:p>
            <a:r>
              <a:rPr kumimoji="1" lang="en-US" altLang="ja-JP" sz="2400" dirty="0"/>
              <a:t>anaconda</a:t>
            </a:r>
            <a:r>
              <a:rPr kumimoji="1" lang="ja-JP" altLang="en-US" sz="2400" dirty="0"/>
              <a:t>をインストール </a:t>
            </a:r>
            <a:r>
              <a:rPr kumimoji="1" lang="en-US" altLang="ja-JP" sz="2400" dirty="0"/>
              <a:t>+ OpenCV</a:t>
            </a:r>
            <a:r>
              <a:rPr kumimoji="1" lang="ja-JP" altLang="en-US" sz="2400" dirty="0"/>
              <a:t>をインストール</a:t>
            </a:r>
            <a:endParaRPr kumimoji="1" lang="en-US" altLang="ja-JP" sz="2400" dirty="0"/>
          </a:p>
          <a:p>
            <a:endParaRPr lang="en-US" altLang="ja-JP" sz="2400" dirty="0"/>
          </a:p>
          <a:p>
            <a:r>
              <a:rPr kumimoji="1" lang="ja-JP" altLang="en-US" sz="2400" dirty="0"/>
              <a:t>コマンドプロンプトで動かす</a:t>
            </a:r>
            <a:endParaRPr kumimoji="1" lang="en-US" altLang="ja-JP" sz="2400" dirty="0"/>
          </a:p>
        </p:txBody>
      </p:sp>
    </p:spTree>
    <p:extLst>
      <p:ext uri="{BB962C8B-B14F-4D97-AF65-F5344CB8AC3E}">
        <p14:creationId xmlns:p14="http://schemas.microsoft.com/office/powerpoint/2010/main" val="741632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1D119A-DBA2-40E3-A039-6F50A42D3906}"/>
              </a:ext>
            </a:extLst>
          </p:cNvPr>
          <p:cNvSpPr>
            <a:spLocks noGrp="1"/>
          </p:cNvSpPr>
          <p:nvPr>
            <p:ph type="title"/>
          </p:nvPr>
        </p:nvSpPr>
        <p:spPr>
          <a:xfrm>
            <a:off x="663245" y="365126"/>
            <a:ext cx="11708780" cy="733270"/>
          </a:xfrm>
        </p:spPr>
        <p:txBody>
          <a:bodyPr/>
          <a:lstStyle/>
          <a:p>
            <a:r>
              <a:rPr kumimoji="1" lang="ja-JP" altLang="en-US" dirty="0"/>
              <a:t>画像処理技術に関連する研究紹介 </a:t>
            </a:r>
          </a:p>
        </p:txBody>
      </p:sp>
      <p:sp>
        <p:nvSpPr>
          <p:cNvPr id="3" name="コンテンツ プレースホルダー 2">
            <a:extLst>
              <a:ext uri="{FF2B5EF4-FFF2-40B4-BE49-F238E27FC236}">
                <a16:creationId xmlns:a16="http://schemas.microsoft.com/office/drawing/2014/main" id="{64639328-B856-48E7-8776-BDF71905DBA6}"/>
              </a:ext>
            </a:extLst>
          </p:cNvPr>
          <p:cNvSpPr>
            <a:spLocks noGrp="1"/>
          </p:cNvSpPr>
          <p:nvPr>
            <p:ph idx="1"/>
          </p:nvPr>
        </p:nvSpPr>
        <p:spPr>
          <a:xfrm>
            <a:off x="663245" y="1849583"/>
            <a:ext cx="10600500" cy="4177144"/>
          </a:xfrm>
        </p:spPr>
        <p:txBody>
          <a:bodyPr>
            <a:normAutofit/>
          </a:bodyPr>
          <a:lstStyle/>
          <a:p>
            <a:pPr marL="0" indent="0">
              <a:buNone/>
            </a:pPr>
            <a:r>
              <a:rPr lang="ja-JP" altLang="en-US" sz="2400" dirty="0"/>
              <a:t>目的 </a:t>
            </a:r>
            <a:endParaRPr lang="en-US" altLang="ja-JP" sz="2400" dirty="0"/>
          </a:p>
          <a:p>
            <a:r>
              <a:rPr lang="ja-JP" altLang="en-US" sz="2400" dirty="0"/>
              <a:t>プログラミング課題の紹介</a:t>
            </a:r>
            <a:endParaRPr lang="en-US" altLang="ja-JP" sz="2400" dirty="0"/>
          </a:p>
          <a:p>
            <a:r>
              <a:rPr lang="ja-JP" altLang="en-US" sz="2400" dirty="0"/>
              <a:t>教科書レベルの画像処理技術が研究への応用されている例を紹介</a:t>
            </a:r>
            <a:endParaRPr lang="en-US" altLang="ja-JP" sz="2400" dirty="0"/>
          </a:p>
          <a:p>
            <a:pPr marL="0" indent="0">
              <a:buNone/>
            </a:pPr>
            <a:endParaRPr lang="en-US" altLang="ja-JP" sz="2400" dirty="0"/>
          </a:p>
          <a:p>
            <a:pPr marL="0" indent="0">
              <a:buNone/>
            </a:pPr>
            <a:r>
              <a:rPr lang="en-US" altLang="ja-JP" sz="2400" dirty="0"/>
              <a:t>Contents</a:t>
            </a:r>
          </a:p>
          <a:p>
            <a:r>
              <a:rPr kumimoji="1" lang="en-US" altLang="ja-JP" sz="2400" dirty="0"/>
              <a:t>Texture</a:t>
            </a:r>
            <a:r>
              <a:rPr kumimoji="1" lang="ja-JP" altLang="en-US" sz="2400" dirty="0"/>
              <a:t>合成</a:t>
            </a:r>
            <a:endParaRPr kumimoji="1" lang="en-US" altLang="ja-JP" sz="2400" dirty="0"/>
          </a:p>
          <a:p>
            <a:r>
              <a:rPr kumimoji="1" lang="en-US" altLang="ja-JP" sz="2400" dirty="0"/>
              <a:t>Seam Carving </a:t>
            </a:r>
          </a:p>
          <a:p>
            <a:r>
              <a:rPr lang="ja-JP" altLang="en-US" sz="2400" dirty="0"/>
              <a:t>野球のボールの追跡と回転推定</a:t>
            </a:r>
            <a:endParaRPr lang="en-US" altLang="ja-JP" sz="2400" dirty="0"/>
          </a:p>
        </p:txBody>
      </p:sp>
    </p:spTree>
    <p:extLst>
      <p:ext uri="{BB962C8B-B14F-4D97-AF65-F5344CB8AC3E}">
        <p14:creationId xmlns:p14="http://schemas.microsoft.com/office/powerpoint/2010/main" val="3197291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ja-JP" altLang="en-US" b="1" dirty="0"/>
              <a:t>テクスチャ合成</a:t>
            </a:r>
            <a:r>
              <a:rPr lang="en-US" altLang="ja-JP" b="1" dirty="0"/>
              <a:t/>
            </a:r>
            <a:br>
              <a:rPr lang="en-US" altLang="ja-JP" b="1" dirty="0"/>
            </a:br>
            <a:r>
              <a:rPr lang="en-US" altLang="ja-JP" b="1" dirty="0"/>
              <a:t/>
            </a:r>
            <a:br>
              <a:rPr lang="en-US" altLang="ja-JP" b="1" dirty="0"/>
            </a:br>
            <a:endParaRPr kumimoji="1" lang="ja-JP" altLang="en-US" b="1" dirty="0"/>
          </a:p>
        </p:txBody>
      </p:sp>
    </p:spTree>
    <p:extLst>
      <p:ext uri="{BB962C8B-B14F-4D97-AF65-F5344CB8AC3E}">
        <p14:creationId xmlns:p14="http://schemas.microsoft.com/office/powerpoint/2010/main" val="1276340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572250"/>
          </a:xfrm>
        </p:spPr>
        <p:txBody>
          <a:bodyPr>
            <a:normAutofit/>
          </a:bodyPr>
          <a:lstStyle/>
          <a:p>
            <a:pPr marL="0" indent="0">
              <a:lnSpc>
                <a:spcPct val="100000"/>
              </a:lnSpc>
              <a:spcBef>
                <a:spcPts val="600"/>
              </a:spcBef>
              <a:buNone/>
            </a:pPr>
            <a:r>
              <a:rPr lang="ja-JP" altLang="en-US" sz="2400" b="1" dirty="0"/>
              <a:t>○ 講義の概要</a:t>
            </a:r>
            <a:r>
              <a:rPr lang="en-US" altLang="ja-JP" sz="2400" b="1" dirty="0"/>
              <a:t>: </a:t>
            </a:r>
          </a:p>
          <a:p>
            <a:pPr marL="0" indent="0">
              <a:lnSpc>
                <a:spcPct val="100000"/>
              </a:lnSpc>
              <a:spcBef>
                <a:spcPts val="600"/>
              </a:spcBef>
              <a:buNone/>
            </a:pPr>
            <a:r>
              <a:rPr lang="ja-JP" altLang="en-US" sz="1600" dirty="0"/>
              <a:t>　画像処理は，産業・自然科学・エンタテインメントなど，多種多様な分野の発展に関わる非常に重要な技術です．</a:t>
            </a:r>
            <a:r>
              <a:rPr lang="en-US" altLang="ja-JP" sz="1600" dirty="0"/>
              <a:t>2</a:t>
            </a:r>
            <a:r>
              <a:rPr lang="ja-JP" altLang="en-US" sz="1600" dirty="0"/>
              <a:t>年生時のデジタルメディア処理では，画像処理の基本である</a:t>
            </a:r>
            <a:r>
              <a:rPr lang="en-US" altLang="ja-JP" sz="1600" dirty="0"/>
              <a:t>『</a:t>
            </a:r>
            <a:r>
              <a:rPr lang="ja-JP" altLang="en-US" sz="1600" dirty="0"/>
              <a:t>画像データ構造・画像撮影方法・各種フィルタ・拡大縮小・補間</a:t>
            </a:r>
            <a:r>
              <a:rPr lang="en-US" altLang="ja-JP" sz="1600" dirty="0"/>
              <a:t>』</a:t>
            </a:r>
            <a:r>
              <a:rPr lang="ja-JP" altLang="en-US" sz="1600" dirty="0"/>
              <a:t>などについて紹介しました．この内容をさらに発展させ，</a:t>
            </a:r>
            <a:r>
              <a:rPr lang="ja-JP" altLang="en-US" sz="1600" b="1" u="sng" dirty="0"/>
              <a:t>本コンピュータビジョンでは，計算機が画像を認識する手法</a:t>
            </a:r>
            <a:r>
              <a:rPr lang="ja-JP" altLang="en-US" sz="1600" dirty="0"/>
              <a:t>について紹介します．具体的には，画像から目的部分を切り抜く領域分割，画像の特徴を計算機が理解できる形で記述する特徴抽出，および，抽出した特徴を用いて画像を識別するパターン認識について解説します．また，講義後半では，深層学習を用いた画像処理についても紹介します．</a:t>
            </a:r>
          </a:p>
          <a:p>
            <a:pPr marL="0" indent="0">
              <a:lnSpc>
                <a:spcPct val="100000"/>
              </a:lnSpc>
              <a:spcBef>
                <a:spcPts val="600"/>
              </a:spcBef>
              <a:buNone/>
            </a:pPr>
            <a:r>
              <a:rPr lang="ja-JP" altLang="en-US" sz="1600" dirty="0"/>
              <a:t>　本講義にて解説する技術に関して，コーディング可能な深さで理解できるよう，ソースコードを交えながら詳細な技術解説を行ないます．また，</a:t>
            </a:r>
            <a:r>
              <a:rPr lang="en-US" altLang="ja-JP" sz="1600" dirty="0"/>
              <a:t>Python</a:t>
            </a:r>
            <a:r>
              <a:rPr lang="ja-JP" altLang="en-US" sz="1600" dirty="0"/>
              <a:t>を用いたプログラミング演習を通して画像処理手法のより深い理解を目指します．講義資料は井尻の</a:t>
            </a:r>
            <a:r>
              <a:rPr lang="en-US" altLang="ja-JP" sz="1600" dirty="0"/>
              <a:t>web page </a:t>
            </a:r>
            <a:r>
              <a:rPr lang="ja-JP" altLang="en-US" sz="1600" dirty="0"/>
              <a:t>（</a:t>
            </a:r>
            <a:r>
              <a:rPr lang="en-US" altLang="ja-JP" sz="1600" dirty="0"/>
              <a:t>takashiijiri.com</a:t>
            </a:r>
            <a:r>
              <a:rPr lang="ja-JP" altLang="en-US" sz="1600" dirty="0"/>
              <a:t>）に事前にアップロードします．</a:t>
            </a:r>
          </a:p>
          <a:p>
            <a:pPr marL="0" indent="0">
              <a:lnSpc>
                <a:spcPct val="100000"/>
              </a:lnSpc>
              <a:spcBef>
                <a:spcPts val="600"/>
              </a:spcBef>
              <a:buNone/>
            </a:pPr>
            <a:endParaRPr lang="en-US" altLang="ja-JP" sz="1600" dirty="0"/>
          </a:p>
          <a:p>
            <a:pPr marL="0" indent="0">
              <a:lnSpc>
                <a:spcPct val="100000"/>
              </a:lnSpc>
              <a:spcBef>
                <a:spcPts val="600"/>
              </a:spcBef>
              <a:buNone/>
            </a:pPr>
            <a:r>
              <a:rPr lang="ja-JP" altLang="en-US" sz="2400" b="1" dirty="0"/>
              <a:t>○ 達成目標 </a:t>
            </a:r>
            <a:r>
              <a:rPr lang="en-US" altLang="ja-JP" sz="2400" b="1" dirty="0"/>
              <a:t>: </a:t>
            </a:r>
            <a:endParaRPr lang="en-US" altLang="ja-JP" sz="1800" dirty="0"/>
          </a:p>
          <a:p>
            <a:pPr marL="342900" indent="-342900">
              <a:lnSpc>
                <a:spcPct val="100000"/>
              </a:lnSpc>
              <a:spcBef>
                <a:spcPts val="600"/>
              </a:spcBef>
              <a:buAutoNum type="arabicPeriod"/>
            </a:pPr>
            <a:r>
              <a:rPr lang="ja-JP" altLang="en-US" sz="1800" dirty="0"/>
              <a:t>領域分割 </a:t>
            </a:r>
            <a:r>
              <a:rPr lang="en-US" altLang="ja-JP" sz="1800" dirty="0"/>
              <a:t>– </a:t>
            </a:r>
            <a:r>
              <a:rPr lang="ja-JP" altLang="en-US" sz="1800" dirty="0"/>
              <a:t>画像の領域分割法について主要なアルゴリズムを説明・実装できる</a:t>
            </a:r>
            <a:endParaRPr lang="en-US" altLang="ja-JP" sz="1800" dirty="0"/>
          </a:p>
          <a:p>
            <a:pPr marL="342900" indent="-342900">
              <a:lnSpc>
                <a:spcPct val="100000"/>
              </a:lnSpc>
              <a:spcBef>
                <a:spcPts val="600"/>
              </a:spcBef>
              <a:buAutoNum type="arabicPeriod"/>
            </a:pPr>
            <a:r>
              <a:rPr lang="ja-JP" altLang="en-US" sz="1800" dirty="0"/>
              <a:t>特徴抽出 </a:t>
            </a:r>
            <a:r>
              <a:rPr lang="en-US" altLang="ja-JP" sz="1800" dirty="0"/>
              <a:t>– </a:t>
            </a:r>
            <a:r>
              <a:rPr lang="ja-JP" altLang="en-US" sz="1800" dirty="0"/>
              <a:t>画像認識に必要な特徴抽出の基礎を説明・実装できる</a:t>
            </a:r>
            <a:endParaRPr lang="en-US" altLang="ja-JP" sz="1800" dirty="0"/>
          </a:p>
          <a:p>
            <a:pPr marL="342900" indent="-342900">
              <a:lnSpc>
                <a:spcPct val="100000"/>
              </a:lnSpc>
              <a:spcBef>
                <a:spcPts val="600"/>
              </a:spcBef>
              <a:buAutoNum type="arabicPeriod"/>
            </a:pPr>
            <a:r>
              <a:rPr lang="ja-JP" altLang="en-US" sz="1800" dirty="0"/>
              <a:t>パタレコ </a:t>
            </a:r>
            <a:r>
              <a:rPr lang="en-US" altLang="ja-JP" sz="1800" dirty="0"/>
              <a:t>– </a:t>
            </a:r>
            <a:r>
              <a:rPr lang="ja-JP" altLang="en-US" sz="1800" dirty="0"/>
              <a:t>画像に対するパターン認識（顔認識など）の基礎やアルゴリズムを説明・実装できる</a:t>
            </a:r>
            <a:endParaRPr lang="en-US" altLang="ja-JP" sz="1800" dirty="0"/>
          </a:p>
          <a:p>
            <a:pPr marL="342900" indent="-342900">
              <a:lnSpc>
                <a:spcPct val="100000"/>
              </a:lnSpc>
              <a:spcBef>
                <a:spcPts val="600"/>
              </a:spcBef>
              <a:buAutoNum type="arabicPeriod"/>
            </a:pPr>
            <a:endParaRPr lang="en-US" altLang="ja-JP" sz="1800" dirty="0"/>
          </a:p>
          <a:p>
            <a:pPr marL="0" indent="0">
              <a:lnSpc>
                <a:spcPct val="100000"/>
              </a:lnSpc>
              <a:spcBef>
                <a:spcPts val="600"/>
              </a:spcBef>
              <a:buNone/>
            </a:pPr>
            <a:r>
              <a:rPr lang="ja-JP" altLang="en-US" sz="2400" b="1" dirty="0"/>
              <a:t>○ 成績評価：</a:t>
            </a:r>
            <a:endParaRPr lang="en-US" altLang="ja-JP" sz="1800" strike="sngStrike" dirty="0"/>
          </a:p>
          <a:p>
            <a:pPr marL="0" indent="0">
              <a:lnSpc>
                <a:spcPct val="100000"/>
              </a:lnSpc>
              <a:spcBef>
                <a:spcPts val="600"/>
              </a:spcBef>
              <a:buNone/>
            </a:pPr>
            <a:r>
              <a:rPr lang="ja-JP" altLang="en-US" sz="1800" dirty="0" smtClean="0"/>
              <a:t>毎回の小テスト（</a:t>
            </a:r>
            <a:r>
              <a:rPr lang="en-US" altLang="ja-JP" sz="1800" dirty="0"/>
              <a:t>5</a:t>
            </a:r>
            <a:r>
              <a:rPr lang="en-US" altLang="ja-JP" sz="1800" dirty="0" smtClean="0"/>
              <a:t>0</a:t>
            </a:r>
            <a:r>
              <a:rPr lang="en-US" altLang="ja-JP" sz="1800" dirty="0"/>
              <a:t>%</a:t>
            </a:r>
            <a:r>
              <a:rPr lang="ja-JP" altLang="en-US" sz="1800" dirty="0"/>
              <a:t>），プログラミング課題</a:t>
            </a:r>
            <a:r>
              <a:rPr lang="ja-JP" altLang="en-US" sz="1800" dirty="0" smtClean="0"/>
              <a:t>（</a:t>
            </a:r>
            <a:r>
              <a:rPr lang="en-US" altLang="ja-JP" sz="1800" dirty="0" smtClean="0"/>
              <a:t>50%</a:t>
            </a:r>
            <a:r>
              <a:rPr lang="ja-JP" altLang="en-US" sz="1800" dirty="0" smtClean="0"/>
              <a:t>）に</a:t>
            </a:r>
            <a:r>
              <a:rPr lang="ja-JP" altLang="en-US" sz="1800" dirty="0"/>
              <a:t>基づき評価します．</a:t>
            </a:r>
            <a:endParaRPr lang="en-US" altLang="ja-JP" sz="1800" strike="sngStrike" dirty="0"/>
          </a:p>
        </p:txBody>
      </p:sp>
    </p:spTree>
    <p:extLst>
      <p:ext uri="{BB962C8B-B14F-4D97-AF65-F5344CB8AC3E}">
        <p14:creationId xmlns:p14="http://schemas.microsoft.com/office/powerpoint/2010/main" val="321199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normAutofit/>
          </a:bodyPr>
          <a:lstStyle/>
          <a:p>
            <a:r>
              <a:rPr kumimoji="1" lang="ja-JP" altLang="en-US" sz="2400" b="1" dirty="0"/>
              <a:t>テクスチャとは</a:t>
            </a:r>
            <a:r>
              <a:rPr kumimoji="1" lang="ja-JP" altLang="en-US" sz="2400" dirty="0"/>
              <a:t>，ここでは</a:t>
            </a:r>
            <a:r>
              <a:rPr kumimoji="1" lang="en-US" altLang="ja-JP" sz="2400" dirty="0"/>
              <a:t>『</a:t>
            </a:r>
            <a:r>
              <a:rPr kumimoji="1" lang="ja-JP" altLang="en-US" sz="2400" dirty="0"/>
              <a:t>物体表面に現れる模様</a:t>
            </a:r>
            <a:r>
              <a:rPr kumimoji="1" lang="en-US" altLang="ja-JP" sz="2400" dirty="0"/>
              <a:t>』</a:t>
            </a:r>
            <a:r>
              <a:rPr kumimoji="1" lang="ja-JP" altLang="en-US" sz="2400" dirty="0"/>
              <a:t>のことを指す</a:t>
            </a:r>
            <a:endParaRPr kumimoji="1" lang="en-US" altLang="ja-JP" sz="2400" dirty="0"/>
          </a:p>
          <a:p>
            <a:pPr marL="0" indent="0">
              <a:buNone/>
            </a:pPr>
            <a:r>
              <a:rPr lang="en-US" altLang="ja-JP" sz="2400" dirty="0"/>
              <a:t>※</a:t>
            </a:r>
            <a:r>
              <a:rPr lang="ja-JP" altLang="en-US" sz="2400" dirty="0"/>
              <a:t>分野によっては，触感・手触り・歯ざわりなどもテクスチャと呼ばれる</a:t>
            </a:r>
            <a:endParaRPr lang="en-US" altLang="ja-JP" sz="2400" dirty="0"/>
          </a:p>
          <a:p>
            <a:pPr marL="0" indent="0">
              <a:buNone/>
            </a:pPr>
            <a:endParaRPr kumimoji="1" lang="en-US" altLang="ja-JP" sz="1200" dirty="0"/>
          </a:p>
          <a:p>
            <a:r>
              <a:rPr lang="ja-JP" altLang="en-US" sz="2400" b="1" dirty="0"/>
              <a:t>テクスチャ合成とは，</a:t>
            </a:r>
            <a:r>
              <a:rPr kumimoji="1" lang="ja-JP" altLang="en-US" sz="2400" dirty="0"/>
              <a:t>例となるテクスチャから新たなテクスチャを生成する技術のこと．</a:t>
            </a:r>
            <a:endParaRPr kumimoji="1" lang="en-US" altLang="ja-JP" sz="2400" dirty="0"/>
          </a:p>
          <a:p>
            <a:pPr lvl="1"/>
            <a:endParaRPr kumimoji="1" lang="en-US" altLang="ja-JP" sz="2000" dirty="0"/>
          </a:p>
          <a:p>
            <a:endParaRPr kumimoji="1" lang="ja-JP" altLang="en-US" sz="2400"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小さなテクスチャから大きなテクスチャを生成</a:t>
            </a: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画像リサイズ</a:t>
            </a: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rPr>
              <a:t>[</a:t>
            </a:r>
            <a:r>
              <a:rPr kumimoji="1" lang="en-US" altLang="ja-JP" sz="1400" dirty="0" err="1">
                <a:latin typeface="メイリオ" panose="020B0604030504040204" pitchFamily="50" charset="-128"/>
                <a:ea typeface="メイリオ" panose="020B0604030504040204" pitchFamily="50" charset="-128"/>
              </a:rPr>
              <a:t>Kwatra</a:t>
            </a:r>
            <a:r>
              <a:rPr kumimoji="1" lang="en-US" altLang="ja-JP" sz="1400" dirty="0">
                <a:latin typeface="メイリオ" panose="020B0604030504040204" pitchFamily="50" charset="-128"/>
                <a:ea typeface="メイリオ" panose="020B0604030504040204" pitchFamily="50" charset="-128"/>
              </a:rPr>
              <a:t> et al SIGGRAPH 2005]</a:t>
            </a:r>
            <a:r>
              <a:rPr kumimoji="1" lang="ja-JP" altLang="en-US" sz="1400" dirty="0">
                <a:latin typeface="メイリオ" panose="020B0604030504040204" pitchFamily="50" charset="-128"/>
                <a:ea typeface="メイリオ" panose="020B0604030504040204" pitchFamily="50" charset="-128"/>
              </a:rPr>
              <a:t>より</a:t>
            </a: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CVPR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276450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 </a:t>
            </a:r>
            <a:r>
              <a:rPr lang="en-US" altLang="ja-JP" sz="2000" dirty="0">
                <a:solidFill>
                  <a:srgbClr val="FF0000"/>
                </a:solidFill>
              </a:rPr>
              <a:t>(</a:t>
            </a:r>
            <a:r>
              <a:rPr lang="ja-JP" altLang="en-US" sz="2000" dirty="0">
                <a:solidFill>
                  <a:srgbClr val="FF0000"/>
                </a:solidFill>
              </a:rPr>
              <a:t>←課題として出題</a:t>
            </a:r>
            <a:r>
              <a:rPr lang="en-US" altLang="ja-JP" sz="2000" dirty="0">
                <a:solidFill>
                  <a:srgbClr val="FF0000"/>
                </a:solidFill>
              </a:rPr>
              <a:t>)</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1815113"/>
            <a:ext cx="9267818" cy="76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BD10764-5AD6-4E6B-B964-D074533D88FE}"/>
              </a:ext>
            </a:extLst>
          </p:cNvPr>
          <p:cNvSpPr txBox="1"/>
          <p:nvPr/>
        </p:nvSpPr>
        <p:spPr>
          <a:xfrm>
            <a:off x="6123709" y="5642823"/>
            <a:ext cx="6068291"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latin typeface="游ゴシック" panose="020B0400000000000000" pitchFamily="50" charset="-128"/>
                <a:ea typeface="游ゴシック" panose="020B0400000000000000" pitchFamily="50" charset="-128"/>
              </a:rPr>
              <a:t>20</a:t>
            </a:r>
            <a:r>
              <a:rPr kumimoji="1" lang="ja-JP" altLang="en-US" dirty="0">
                <a:latin typeface="游ゴシック" panose="020B0400000000000000" pitchFamily="50" charset="-128"/>
                <a:ea typeface="游ゴシック" panose="020B0400000000000000" pitchFamily="50" charset="-128"/>
              </a:rPr>
              <a:t>年前に出たとても有名な論文です．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論文の実装と聞くと難しそうに感じるかもしれませんが実装自体はとても簡単です．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ja-JP" altLang="en-US" dirty="0">
                <a:latin typeface="游ゴシック" panose="020B0400000000000000" pitchFamily="50" charset="-128"/>
                <a:ea typeface="游ゴシック" panose="020B0400000000000000" pitchFamily="50" charset="-128"/>
              </a:rPr>
              <a:t>卒研が始まると既存手法の実装が大切になります</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95664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72299" y="3864889"/>
            <a:ext cx="11708780" cy="2871191"/>
          </a:xfrm>
        </p:spPr>
        <p:txBody>
          <a:bodyPr>
            <a:normAutofit/>
          </a:bodyPr>
          <a:lstStyle/>
          <a:p>
            <a:r>
              <a:rPr kumimoji="1" lang="en-US" altLang="ja-JP" dirty="0"/>
              <a:t>ICCV 1999</a:t>
            </a:r>
            <a:r>
              <a:rPr lang="ja-JP" altLang="en-US" dirty="0"/>
              <a:t> </a:t>
            </a:r>
            <a:endParaRPr kumimoji="1" lang="en-US" altLang="ja-JP" dirty="0"/>
          </a:p>
          <a:p>
            <a:pPr marL="0" indent="0">
              <a:buNone/>
            </a:pPr>
            <a:r>
              <a:rPr kumimoji="1" lang="ja-JP" altLang="en-US" sz="2400" b="1" dirty="0"/>
              <a:t>背景</a:t>
            </a:r>
            <a:r>
              <a:rPr kumimoji="1" lang="ja-JP" altLang="en-US" sz="2400" dirty="0"/>
              <a:t> </a:t>
            </a:r>
            <a:r>
              <a:rPr kumimoji="1" lang="en-US" altLang="ja-JP" sz="2400" dirty="0"/>
              <a:t>:</a:t>
            </a:r>
            <a:r>
              <a:rPr lang="ja-JP" altLang="en-US" sz="2400" dirty="0"/>
              <a:t> 幅広い応用があるため</a:t>
            </a:r>
            <a:r>
              <a:rPr lang="en-US" altLang="ja-JP" sz="2400" dirty="0"/>
              <a:t>『</a:t>
            </a:r>
            <a:r>
              <a:rPr kumimoji="1" lang="ja-JP" altLang="en-US" sz="2400" dirty="0"/>
              <a:t>テクスチャ合成</a:t>
            </a:r>
            <a:r>
              <a:rPr kumimoji="1" lang="en-US" altLang="ja-JP" sz="2400" dirty="0"/>
              <a:t>』</a:t>
            </a:r>
            <a:r>
              <a:rPr kumimoji="1" lang="ja-JP" altLang="en-US" sz="2400" dirty="0"/>
              <a:t>は需要の高い技術．</a:t>
            </a:r>
            <a:endParaRPr kumimoji="1" lang="en-US" altLang="ja-JP" sz="2400" dirty="0"/>
          </a:p>
          <a:p>
            <a:pPr marL="0" indent="0">
              <a:buNone/>
            </a:pPr>
            <a:r>
              <a:rPr lang="ja-JP" altLang="en-US" sz="2400" b="1" dirty="0"/>
              <a:t>課題</a:t>
            </a:r>
            <a:r>
              <a:rPr lang="ja-JP" altLang="en-US" sz="2400" dirty="0"/>
              <a:t> </a:t>
            </a:r>
            <a:r>
              <a:rPr lang="en-US" altLang="ja-JP" sz="2400" dirty="0"/>
              <a:t>:</a:t>
            </a:r>
            <a:r>
              <a:rPr lang="ja-JP" altLang="en-US" sz="2400" dirty="0"/>
              <a:t> 当時既存のテクスチャ合成技術は，</a:t>
            </a:r>
            <a:r>
              <a:rPr lang="en-US" altLang="ja-JP" sz="2400" dirty="0"/>
              <a:t>Markov random</a:t>
            </a:r>
            <a:r>
              <a:rPr lang="ja-JP" altLang="en-US" sz="2400" dirty="0"/>
              <a:t> </a:t>
            </a:r>
            <a:r>
              <a:rPr lang="en-US" altLang="ja-JP" sz="2400" dirty="0"/>
              <a:t>field</a:t>
            </a:r>
            <a:r>
              <a:rPr lang="ja-JP" altLang="en-US" sz="2400" dirty="0"/>
              <a:t>や周波数解析に基づくものだったが，多様なテクスチャに対してよい合成は難しかった．</a:t>
            </a:r>
            <a:endParaRPr lang="en-US" altLang="ja-JP" sz="2400" dirty="0"/>
          </a:p>
          <a:p>
            <a:pPr marL="0" indent="0">
              <a:buNone/>
            </a:pPr>
            <a:r>
              <a:rPr lang="ja-JP" altLang="en-US" sz="2400" b="1" dirty="0"/>
              <a:t>提案</a:t>
            </a:r>
            <a:r>
              <a:rPr lang="ja-JP" altLang="en-US" sz="2400" dirty="0"/>
              <a:t> </a:t>
            </a:r>
            <a:r>
              <a:rPr lang="en-US" altLang="ja-JP" sz="2400" dirty="0"/>
              <a:t>: </a:t>
            </a:r>
            <a:r>
              <a:rPr lang="ja-JP" altLang="en-US" sz="2400" dirty="0"/>
              <a:t>中心から徐々に合成を進めるアルゴリズムを提案．新しい画素値を埋めるときに入力画像から似た近傍領域を持つ画素をサンプリングする</a:t>
            </a:r>
            <a:endParaRPr kumimoji="1" lang="en-US" altLang="ja-JP" sz="2400" dirty="0"/>
          </a:p>
        </p:txBody>
      </p:sp>
      <p:pic>
        <p:nvPicPr>
          <p:cNvPr id="4" name="図 3"/>
          <p:cNvPicPr>
            <a:picLocks noChangeAspect="1"/>
          </p:cNvPicPr>
          <p:nvPr/>
        </p:nvPicPr>
        <p:blipFill rotWithShape="1">
          <a:blip r:embed="rId2"/>
          <a:srcRect l="11933" t="25481" r="19138" b="36741"/>
          <a:stretch/>
        </p:blipFill>
        <p:spPr>
          <a:xfrm>
            <a:off x="955041" y="121920"/>
            <a:ext cx="9647458" cy="3474720"/>
          </a:xfrm>
          <a:prstGeom prst="rect">
            <a:avLst/>
          </a:prstGeom>
        </p:spPr>
      </p:pic>
    </p:spTree>
    <p:extLst>
      <p:ext uri="{BB962C8B-B14F-4D97-AF65-F5344CB8AC3E}">
        <p14:creationId xmlns:p14="http://schemas.microsoft.com/office/powerpoint/2010/main" val="2185359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a:t>実装例 </a:t>
            </a:r>
            <a:r>
              <a:rPr kumimoji="1" lang="en-US" altLang="ja-JP" dirty="0"/>
              <a:t>– </a:t>
            </a:r>
            <a:r>
              <a:rPr kumimoji="1" lang="ja-JP" altLang="en-US" sz="2400" dirty="0"/>
              <a:t>プログラミング課題として出題</a:t>
            </a:r>
            <a:r>
              <a:rPr lang="ja-JP" altLang="en-US" sz="2400" dirty="0"/>
              <a:t>する予定</a:t>
            </a:r>
            <a:endParaRPr kumimoji="1" lang="ja-JP" altLang="en-US" dirty="0"/>
          </a:p>
        </p:txBody>
      </p:sp>
      <p:grpSp>
        <p:nvGrpSpPr>
          <p:cNvPr id="19" name="グループ化 18"/>
          <p:cNvGrpSpPr/>
          <p:nvPr/>
        </p:nvGrpSpPr>
        <p:grpSpPr>
          <a:xfrm>
            <a:off x="2179637" y="1355637"/>
            <a:ext cx="7650163" cy="5192800"/>
            <a:chOff x="1404937" y="652462"/>
            <a:chExt cx="8929327" cy="6061075"/>
          </a:xfrm>
        </p:grpSpPr>
        <p:pic>
          <p:nvPicPr>
            <p:cNvPr id="13" name="図 12"/>
            <p:cNvPicPr>
              <a:picLocks noChangeAspect="1"/>
            </p:cNvPicPr>
            <p:nvPr/>
          </p:nvPicPr>
          <p:blipFill>
            <a:blip r:embed="rId2"/>
            <a:stretch>
              <a:fillRect/>
            </a:stretch>
          </p:blipFill>
          <p:spPr>
            <a:xfrm>
              <a:off x="4471987" y="652462"/>
              <a:ext cx="2795227" cy="2911475"/>
            </a:xfrm>
            <a:prstGeom prst="rect">
              <a:avLst/>
            </a:prstGeom>
          </p:spPr>
        </p:pic>
        <p:pic>
          <p:nvPicPr>
            <p:cNvPr id="14" name="図 13"/>
            <p:cNvPicPr>
              <a:picLocks noChangeAspect="1"/>
            </p:cNvPicPr>
            <p:nvPr/>
          </p:nvPicPr>
          <p:blipFill>
            <a:blip r:embed="rId3"/>
            <a:stretch>
              <a:fillRect/>
            </a:stretch>
          </p:blipFill>
          <p:spPr>
            <a:xfrm>
              <a:off x="7539037" y="652462"/>
              <a:ext cx="2795227" cy="2911475"/>
            </a:xfrm>
            <a:prstGeom prst="rect">
              <a:avLst/>
            </a:prstGeom>
          </p:spPr>
        </p:pic>
        <p:pic>
          <p:nvPicPr>
            <p:cNvPr id="15" name="図 14"/>
            <p:cNvPicPr>
              <a:picLocks noChangeAspect="1"/>
            </p:cNvPicPr>
            <p:nvPr/>
          </p:nvPicPr>
          <p:blipFill>
            <a:blip r:embed="rId4"/>
            <a:stretch>
              <a:fillRect/>
            </a:stretch>
          </p:blipFill>
          <p:spPr>
            <a:xfrm>
              <a:off x="4471987" y="3802062"/>
              <a:ext cx="2795227" cy="2911475"/>
            </a:xfrm>
            <a:prstGeom prst="rect">
              <a:avLst/>
            </a:prstGeom>
          </p:spPr>
        </p:pic>
        <p:pic>
          <p:nvPicPr>
            <p:cNvPr id="16" name="図 15"/>
            <p:cNvPicPr>
              <a:picLocks noChangeAspect="1"/>
            </p:cNvPicPr>
            <p:nvPr/>
          </p:nvPicPr>
          <p:blipFill>
            <a:blip r:embed="rId5"/>
            <a:stretch>
              <a:fillRect/>
            </a:stretch>
          </p:blipFill>
          <p:spPr>
            <a:xfrm>
              <a:off x="1404937" y="3802062"/>
              <a:ext cx="2795227" cy="2911475"/>
            </a:xfrm>
            <a:prstGeom prst="rect">
              <a:avLst/>
            </a:prstGeom>
          </p:spPr>
        </p:pic>
        <p:pic>
          <p:nvPicPr>
            <p:cNvPr id="18" name="図 17"/>
            <p:cNvPicPr>
              <a:picLocks noChangeAspect="1"/>
            </p:cNvPicPr>
            <p:nvPr/>
          </p:nvPicPr>
          <p:blipFill>
            <a:blip r:embed="rId6"/>
            <a:stretch>
              <a:fillRect/>
            </a:stretch>
          </p:blipFill>
          <p:spPr>
            <a:xfrm>
              <a:off x="7539037" y="3802062"/>
              <a:ext cx="2795227" cy="2911475"/>
            </a:xfrm>
            <a:prstGeom prst="rect">
              <a:avLst/>
            </a:prstGeom>
          </p:spPr>
        </p:pic>
      </p:grpSp>
      <p:pic>
        <p:nvPicPr>
          <p:cNvPr id="20" name="図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901" y="2030389"/>
            <a:ext cx="1054100" cy="1054100"/>
          </a:xfrm>
          <a:prstGeom prst="rect">
            <a:avLst/>
          </a:prstGeom>
        </p:spPr>
      </p:pic>
      <p:sp>
        <p:nvSpPr>
          <p:cNvPr id="21" name="正方形/長方形 20"/>
          <p:cNvSpPr/>
          <p:nvPr/>
        </p:nvSpPr>
        <p:spPr>
          <a:xfrm>
            <a:off x="2628902" y="3066534"/>
            <a:ext cx="1233030" cy="523220"/>
          </a:xfrm>
          <a:prstGeom prst="rect">
            <a:avLst/>
          </a:prstGeom>
        </p:spPr>
        <p:txBody>
          <a:bodyPr wrap="none">
            <a:spAutoFit/>
          </a:bodyPr>
          <a:lstStyle/>
          <a:p>
            <a:r>
              <a:rPr lang="en-US" altLang="ja-JP" sz="2800" dirty="0"/>
              <a:t>sample</a:t>
            </a:r>
            <a:endParaRPr lang="ja-JP" altLang="en-US" sz="2800" dirty="0"/>
          </a:p>
        </p:txBody>
      </p:sp>
    </p:spTree>
    <p:extLst>
      <p:ext uri="{BB962C8B-B14F-4D97-AF65-F5344CB8AC3E}">
        <p14:creationId xmlns:p14="http://schemas.microsoft.com/office/powerpoint/2010/main" val="381341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85868" y="1912982"/>
                <a:ext cx="6087503" cy="3921760"/>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b="1" dirty="0"/>
                  <a:t>入力</a:t>
                </a:r>
                <a:r>
                  <a:rPr lang="ja-JP" altLang="en-US" sz="2400" dirty="0"/>
                  <a:t> </a:t>
                </a:r>
                <a:r>
                  <a:rPr lang="en-US" altLang="ja-JP" sz="2400" dirty="0"/>
                  <a:t>: </a:t>
                </a:r>
                <a:r>
                  <a:rPr lang="ja-JP" altLang="en-US" sz="2400" dirty="0"/>
                  <a:t>サンプル画像 </a:t>
                </a:r>
                <a:r>
                  <a:rPr lang="en-US" altLang="ja-JP" sz="2400" i="1" dirty="0" err="1"/>
                  <a:t>I</a:t>
                </a:r>
                <a:r>
                  <a:rPr lang="en-US" altLang="ja-JP" sz="2400" i="1" baseline="-25000" dirty="0" err="1"/>
                  <a:t>smp</a:t>
                </a:r>
                <a:r>
                  <a:rPr lang="ja-JP" altLang="en-US" sz="2400" dirty="0" err="1"/>
                  <a:t>，</a:t>
                </a:r>
                <a:r>
                  <a:rPr lang="ja-JP" altLang="en-US" sz="2400" dirty="0"/>
                  <a:t>窓サイズ</a:t>
                </a:r>
                <a:r>
                  <a:rPr lang="en-US" altLang="ja-JP" sz="2400" i="1" dirty="0"/>
                  <a:t>k</a:t>
                </a:r>
              </a:p>
              <a:p>
                <a:pPr marL="0" indent="0">
                  <a:lnSpc>
                    <a:spcPct val="100000"/>
                  </a:lnSpc>
                  <a:spcBef>
                    <a:spcPts val="600"/>
                  </a:spcBef>
                  <a:buNone/>
                </a:pPr>
                <a:r>
                  <a:rPr lang="ja-JP" altLang="en-US" sz="2400" b="1" dirty="0"/>
                  <a:t>出力</a:t>
                </a:r>
                <a:r>
                  <a:rPr lang="ja-JP" altLang="en-US" sz="2400" dirty="0"/>
                  <a:t>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2000" dirty="0"/>
                  <a:t>2.1 </a:t>
                </a:r>
                <a:r>
                  <a:rPr lang="ja-JP" altLang="en-US" sz="2000" dirty="0"/>
                  <a:t>既合成部分の隣接画素 </a:t>
                </a:r>
                <a:r>
                  <a:rPr lang="en-US" altLang="ja-JP" sz="2000" i="1" dirty="0"/>
                  <a:t>p</a:t>
                </a:r>
                <a:r>
                  <a:rPr lang="en-US" altLang="ja-JP" sz="2000" dirty="0"/>
                  <a:t> </a:t>
                </a:r>
                <a:r>
                  <a:rPr lang="ja-JP" altLang="en-US" sz="2000" dirty="0"/>
                  <a:t>を選択</a:t>
                </a:r>
                <a:endParaRPr lang="en-US" altLang="ja-JP" sz="2000" dirty="0"/>
              </a:p>
              <a:p>
                <a:pPr marL="457200" lvl="1" indent="0">
                  <a:lnSpc>
                    <a:spcPct val="100000"/>
                  </a:lnSpc>
                  <a:spcBef>
                    <a:spcPts val="600"/>
                  </a:spcBef>
                  <a:buNone/>
                </a:pPr>
                <a:r>
                  <a:rPr lang="en-US" altLang="ja-JP" sz="2000" dirty="0"/>
                  <a:t>2.2 </a:t>
                </a:r>
                <a:r>
                  <a:rPr lang="en-US" altLang="ja-JP" sz="2000" i="1" dirty="0"/>
                  <a:t>p</a:t>
                </a:r>
                <a:r>
                  <a:rPr lang="ja-JP" altLang="en-US" sz="2000" dirty="0"/>
                  <a:t>の近傍 </a:t>
                </a:r>
                <a:r>
                  <a:rPr lang="en-US" altLang="ja-JP" sz="2000" i="1" dirty="0"/>
                  <a:t>w</a:t>
                </a:r>
                <a:r>
                  <a:rPr lang="en-US" altLang="ja-JP" sz="2000" dirty="0"/>
                  <a:t>(</a:t>
                </a:r>
                <a:r>
                  <a:rPr lang="en-US" altLang="ja-JP" sz="2000" i="1" dirty="0"/>
                  <a:t>p</a:t>
                </a:r>
                <a:r>
                  <a:rPr lang="en-US" altLang="ja-JP" sz="2000" dirty="0"/>
                  <a:t>) </a:t>
                </a:r>
                <a:r>
                  <a:rPr lang="ja-JP" altLang="en-US" sz="2000" dirty="0"/>
                  <a:t>と最も似た領域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 を </a:t>
                </a:r>
                <a:r>
                  <a:rPr lang="en-US" altLang="ja-JP" sz="2000" i="1" dirty="0" err="1"/>
                  <a:t>I</a:t>
                </a:r>
                <a:r>
                  <a:rPr lang="en-US" altLang="ja-JP" sz="2000" i="1" baseline="-25000" dirty="0" err="1"/>
                  <a:t>smp</a:t>
                </a:r>
                <a:r>
                  <a:rPr lang="en-US" altLang="ja-JP" sz="2000" dirty="0"/>
                  <a:t> </a:t>
                </a:r>
                <a:r>
                  <a:rPr lang="ja-JP" altLang="en-US" sz="2000" dirty="0"/>
                  <a:t>より検索</a:t>
                </a:r>
                <a:endParaRPr lang="en-US" altLang="ja-JP" sz="1800" dirty="0"/>
              </a:p>
              <a:p>
                <a:pPr marL="457200" lvl="1" indent="0">
                  <a:lnSpc>
                    <a:spcPct val="100000"/>
                  </a:lnSpc>
                  <a:spcBef>
                    <a:spcPts val="600"/>
                  </a:spcBef>
                  <a:buNone/>
                </a:pPr>
                <a:r>
                  <a:rPr lang="en-US" altLang="ja-JP" sz="2000" dirty="0"/>
                  <a:t>2.3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の中央画素値を </a:t>
                </a:r>
                <a:r>
                  <a:rPr lang="en-US" altLang="ja-JP" sz="2000" i="1" dirty="0"/>
                  <a:t>p</a:t>
                </a:r>
                <a:r>
                  <a:rPr lang="en-US" altLang="ja-JP" sz="2000" dirty="0"/>
                  <a:t> </a:t>
                </a:r>
                <a:r>
                  <a:rPr lang="ja-JP" altLang="en-US" sz="2000" dirty="0"/>
                  <a:t>に代入</a:t>
                </a:r>
                <a:endParaRPr lang="en-US" altLang="ja-JP" sz="2000" dirty="0"/>
              </a:p>
              <a:p>
                <a:pPr marL="457200" lvl="1" indent="0">
                  <a:lnSpc>
                    <a:spcPct val="100000"/>
                  </a:lnSpc>
                  <a:spcBef>
                    <a:spcPts val="600"/>
                  </a:spcBef>
                  <a:buNone/>
                </a:pPr>
                <a:r>
                  <a:rPr lang="en-US" altLang="ja-JP" sz="2000" dirty="0"/>
                  <a:t>2.4 </a:t>
                </a:r>
                <a:r>
                  <a:rPr lang="ja-JP" altLang="en-US" sz="2000" dirty="0"/>
                  <a:t>全画素の合成がなされたら終了</a:t>
                </a:r>
                <a:endParaRPr lang="en-US" altLang="ja-JP" sz="20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85868" y="1912982"/>
                <a:ext cx="6087503" cy="3921760"/>
              </a:xfrm>
              <a:blipFill rotWithShape="0">
                <a:blip r:embed="rId3"/>
                <a:stretch>
                  <a:fillRect l="-2302" t="-1244"/>
                </a:stretch>
              </a:blipFill>
            </p:spPr>
            <p:txBody>
              <a:bodyPr/>
              <a:lstStyle/>
              <a:p>
                <a:r>
                  <a:rPr lang="ja-JP" altLang="en-US">
                    <a:noFill/>
                  </a:rPr>
                  <a:t> </a:t>
                </a:r>
              </a:p>
            </p:txBody>
          </p:sp>
        </mc:Fallback>
      </mc:AlternateContent>
      <p:sp>
        <p:nvSpPr>
          <p:cNvPr id="4" name="正方形/長方形 3"/>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簡易版</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7" name="正方形/長方形 6"/>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sp>
        <p:nvSpPr>
          <p:cNvPr id="8" name="コンテンツ プレースホルダー 2"/>
          <p:cNvSpPr txBox="1">
            <a:spLocks/>
          </p:cNvSpPr>
          <p:nvPr/>
        </p:nvSpPr>
        <p:spPr>
          <a:xfrm>
            <a:off x="371354" y="1275330"/>
            <a:ext cx="5794274" cy="524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中央からテクスチャを</a:t>
            </a:r>
            <a:r>
              <a:rPr lang="en-US" altLang="ja-JP" sz="2400" dirty="0"/>
              <a:t>”grow”</a:t>
            </a:r>
            <a:r>
              <a:rPr lang="ja-JP" altLang="en-US" sz="2400" dirty="0"/>
              <a:t>させる</a:t>
            </a:r>
            <a:endParaRPr lang="en-US" altLang="ja-JP" sz="2400" dirty="0"/>
          </a:p>
        </p:txBody>
      </p:sp>
      <mc:AlternateContent xmlns:mc="http://schemas.openxmlformats.org/markup-compatibility/2006" xmlns:a14="http://schemas.microsoft.com/office/drawing/2010/main">
        <mc:Choice Requires="a14">
          <p:sp>
            <p:nvSpPr>
              <p:cNvPr id="9" name="正方形/長方形 8"/>
              <p:cNvSpPr/>
              <p:nvPr/>
            </p:nvSpPr>
            <p:spPr>
              <a:xfrm>
                <a:off x="6821712" y="-1608287"/>
                <a:ext cx="6807201" cy="1282018"/>
              </a:xfrm>
              <a:prstGeom prst="rect">
                <a:avLst/>
              </a:prstGeom>
            </p:spPr>
            <p:txBody>
              <a:bodyPr wrap="square">
                <a:spAutoFit/>
              </a:bodyPr>
              <a:lstStyle/>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には平均二乗誤差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(SSD)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を利用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の欠損部分は無視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6821712" y="-1608287"/>
                <a:ext cx="6807201" cy="1282018"/>
              </a:xfrm>
              <a:prstGeom prst="rect">
                <a:avLst/>
              </a:prstGeom>
              <a:blipFill rotWithShape="0">
                <a:blip r:embed="rId4"/>
                <a:stretch>
                  <a:fillRect b="-7619"/>
                </a:stretch>
              </a:blipFill>
            </p:spPr>
            <p:txBody>
              <a:bodyPr/>
              <a:lstStyle/>
              <a:p>
                <a:r>
                  <a:rPr lang="ja-JP" altLang="en-US">
                    <a:noFill/>
                  </a:rPr>
                  <a:t> </a:t>
                </a:r>
              </a:p>
            </p:txBody>
          </p:sp>
        </mc:Fallback>
      </mc:AlternateContent>
      <p:sp>
        <p:nvSpPr>
          <p:cNvPr id="11" name="正方形/長方形 10"/>
          <p:cNvSpPr/>
          <p:nvPr/>
        </p:nvSpPr>
        <p:spPr>
          <a:xfrm>
            <a:off x="342598" y="6270172"/>
            <a:ext cx="445987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本当はもう少し複雑  </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次頁へ</a:t>
            </a:r>
            <a:r>
              <a:rPr lang="en-US" altLang="ja-JP" sz="2400" dirty="0">
                <a:latin typeface="メイリオ" panose="020B0604030504040204" pitchFamily="50" charset="-128"/>
                <a:ea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3" name="図 12"/>
          <p:cNvPicPr>
            <a:picLocks noChangeAspect="1"/>
          </p:cNvPicPr>
          <p:nvPr/>
        </p:nvPicPr>
        <p:blipFill>
          <a:blip r:embed="rId6"/>
          <a:stretch>
            <a:fillRect/>
          </a:stretch>
        </p:blipFill>
        <p:spPr>
          <a:xfrm>
            <a:off x="7704137" y="2825317"/>
            <a:ext cx="3201988" cy="3335153"/>
          </a:xfrm>
          <a:prstGeom prst="rect">
            <a:avLst/>
          </a:prstGeom>
          <a:solidFill>
            <a:schemeClr val="bg1">
              <a:lumMod val="85000"/>
            </a:schemeClr>
          </a:solidFill>
        </p:spPr>
      </p:pic>
      <p:grpSp>
        <p:nvGrpSpPr>
          <p:cNvPr id="30" name="グループ化 29"/>
          <p:cNvGrpSpPr/>
          <p:nvPr/>
        </p:nvGrpSpPr>
        <p:grpSpPr>
          <a:xfrm>
            <a:off x="9963150" y="3349109"/>
            <a:ext cx="988206" cy="523220"/>
            <a:chOff x="9963150" y="3082409"/>
            <a:chExt cx="988206" cy="523220"/>
          </a:xfrm>
        </p:grpSpPr>
        <p:sp>
          <p:nvSpPr>
            <p:cNvPr id="2" name="正方形/長方形 1"/>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2"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9627870" y="2796659"/>
            <a:ext cx="1797975" cy="1356241"/>
            <a:chOff x="9627870" y="2529959"/>
            <a:chExt cx="1797975" cy="1356241"/>
          </a:xfrm>
        </p:grpSpPr>
        <p:sp>
          <p:nvSpPr>
            <p:cNvPr id="14" name="正方形/長方形 13"/>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19" name="直線コネクタ 18"/>
            <p:cNvCxnSpPr>
              <a:stCxn id="14"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8510270" y="503283"/>
            <a:ext cx="3541707" cy="1428932"/>
            <a:chOff x="8510270" y="236583"/>
            <a:chExt cx="3541707" cy="1428932"/>
          </a:xfrm>
        </p:grpSpPr>
        <p:sp>
          <p:nvSpPr>
            <p:cNvPr id="23" name="正方形/長方形 22"/>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32" name="フリーフォーム 31"/>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17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2785" y="1484132"/>
                <a:ext cx="6217329" cy="5073318"/>
              </a:xfrm>
              <a:solidFill>
                <a:schemeClr val="accent4">
                  <a:lumMod val="20000"/>
                  <a:lumOff val="80000"/>
                </a:schemeClr>
              </a:solidFill>
            </p:spPr>
            <p:txBody>
              <a:bodyPr>
                <a:normAutofit fontScale="92500"/>
              </a:bodyPr>
              <a:lstStyle/>
              <a:p>
                <a:pPr marL="0" indent="0">
                  <a:lnSpc>
                    <a:spcPct val="100000"/>
                  </a:lnSpc>
                  <a:spcBef>
                    <a:spcPts val="600"/>
                  </a:spcBef>
                  <a:buNone/>
                </a:pPr>
                <a:r>
                  <a:rPr lang="ja-JP" altLang="en-US" sz="2400" dirty="0"/>
                  <a:t>入力 </a:t>
                </a:r>
                <a:r>
                  <a:rPr lang="en-US" altLang="ja-JP" sz="2400" dirty="0"/>
                  <a:t>: </a:t>
                </a:r>
                <a:r>
                  <a:rPr lang="ja-JP" altLang="en-US" sz="2400" dirty="0"/>
                  <a:t>サンプル画像 </a:t>
                </a:r>
                <a:r>
                  <a:rPr lang="en-US" altLang="ja-JP" sz="2400" i="1" dirty="0" err="1"/>
                  <a:t>I</a:t>
                </a:r>
                <a:r>
                  <a:rPr lang="en-US" altLang="ja-JP" sz="2400" i="1" baseline="-25000" dirty="0" err="1"/>
                  <a:t>smp</a:t>
                </a:r>
                <a:r>
                  <a:rPr lang="en-US" altLang="ja-JP" sz="2400" dirty="0"/>
                  <a:t> </a:t>
                </a:r>
                <a:r>
                  <a:rPr lang="ja-JP" altLang="en-US" sz="2400" dirty="0" err="1"/>
                  <a:t>，</a:t>
                </a:r>
                <a:r>
                  <a:rPr lang="ja-JP" altLang="en-US" sz="2400" dirty="0"/>
                  <a:t>近傍サイズ</a:t>
                </a:r>
                <a:r>
                  <a:rPr lang="en-US" altLang="ja-JP" sz="2400" i="1" dirty="0"/>
                  <a:t>k</a:t>
                </a:r>
              </a:p>
              <a:p>
                <a:pPr marL="0" indent="0">
                  <a:lnSpc>
                    <a:spcPct val="100000"/>
                  </a:lnSpc>
                  <a:spcBef>
                    <a:spcPts val="600"/>
                  </a:spcBef>
                  <a:buNone/>
                </a:pPr>
                <a:r>
                  <a:rPr lang="ja-JP" altLang="en-US" sz="2400" dirty="0"/>
                  <a:t>出力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1700" dirty="0"/>
                  <a:t>2.1 </a:t>
                </a:r>
                <a:r>
                  <a:rPr lang="ja-JP" altLang="en-US" sz="1700" dirty="0"/>
                  <a:t>既合成部分の隣接画素 </a:t>
                </a:r>
                <a:r>
                  <a:rPr lang="en-US" altLang="ja-JP" sz="1700" i="1" dirty="0"/>
                  <a:t>p</a:t>
                </a:r>
                <a:r>
                  <a:rPr lang="en-US" altLang="ja-JP" sz="1700" dirty="0"/>
                  <a:t> </a:t>
                </a:r>
                <a:r>
                  <a:rPr lang="ja-JP" altLang="en-US" sz="1700" dirty="0"/>
                  <a:t>を選択</a:t>
                </a:r>
                <a:endParaRPr lang="en-US" altLang="ja-JP" sz="1700" dirty="0"/>
              </a:p>
              <a:p>
                <a:pPr marL="457200" lvl="1" indent="0">
                  <a:lnSpc>
                    <a:spcPct val="100000"/>
                  </a:lnSpc>
                  <a:spcBef>
                    <a:spcPts val="600"/>
                  </a:spcBef>
                  <a:buNone/>
                </a:pPr>
                <a:r>
                  <a:rPr lang="en-US" altLang="ja-JP" sz="1700" dirty="0"/>
                  <a:t>2.2 </a:t>
                </a:r>
                <a:r>
                  <a:rPr lang="en-US" altLang="ja-JP" sz="1700" i="1" dirty="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と最も似た領域 </a:t>
                </a:r>
                <a:r>
                  <a:rPr lang="en-US" altLang="ja-JP" sz="1700" i="1" dirty="0" err="1"/>
                  <a:t>w</a:t>
                </a:r>
                <a:r>
                  <a:rPr lang="en-US" altLang="ja-JP" sz="1700" i="1" baseline="-25000" dirty="0" err="1"/>
                  <a:t>best</a:t>
                </a:r>
                <a:r>
                  <a:rPr lang="ja-JP" altLang="en-US" sz="1700" dirty="0"/>
                  <a:t>を </a:t>
                </a:r>
                <a:r>
                  <a:rPr lang="en-US" altLang="ja-JP" sz="1700" i="1" dirty="0" err="1"/>
                  <a:t>I</a:t>
                </a:r>
                <a:r>
                  <a:rPr lang="en-US" altLang="ja-JP" sz="1700" i="1" baseline="-25000" dirty="0" err="1"/>
                  <a:t>smp</a:t>
                </a:r>
                <a:r>
                  <a:rPr lang="en-US" altLang="ja-JP" sz="1700" dirty="0"/>
                  <a:t> </a:t>
                </a:r>
                <a:r>
                  <a:rPr lang="ja-JP" altLang="en-US" sz="1700" dirty="0"/>
                  <a:t>より検索</a:t>
                </a:r>
                <a:endParaRPr lang="en-US" altLang="ja-JP" sz="1700" i="1" dirty="0"/>
              </a:p>
              <a:p>
                <a:pPr marL="457200" lvl="1" indent="0">
                  <a:lnSpc>
                    <a:spcPct val="100000"/>
                  </a:lnSpc>
                  <a:spcBef>
                    <a:spcPts val="600"/>
                  </a:spcBef>
                  <a:buNone/>
                </a:pPr>
                <a:r>
                  <a:rPr lang="en-US" altLang="ja-JP" sz="1700" dirty="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a:solidFill>
                      <a:srgbClr val="FF0000"/>
                    </a:solidFill>
                  </a:rPr>
                  <a:t> </a:t>
                </a:r>
                <a:r>
                  <a:rPr lang="ja-JP" altLang="en-US" sz="1700" dirty="0">
                    <a:solidFill>
                      <a:srgbClr val="FF0000"/>
                    </a:solidFill>
                  </a:rPr>
                  <a:t>を満たすすべての　</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を</a:t>
                </a:r>
                <a:r>
                  <a:rPr lang="en-US" altLang="ja-JP" sz="1700" i="1" dirty="0">
                    <a:solidFill>
                      <a:srgbClr val="FF0000"/>
                    </a:solidFill>
                  </a:rPr>
                  <a:t>I</a:t>
                </a:r>
                <a:r>
                  <a:rPr lang="en-US" altLang="ja-JP" sz="1700" i="1" baseline="-25000" dirty="0">
                    <a:solidFill>
                      <a:srgbClr val="FF0000"/>
                    </a:solidFill>
                  </a:rPr>
                  <a:t>smp</a:t>
                </a:r>
                <a:r>
                  <a:rPr lang="en-US" altLang="ja-JP" sz="1700" dirty="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a:solidFill>
                      <a:srgbClr val="FF0000"/>
                    </a:solidFill>
                  </a:rPr>
                  <a:t>2.4 </a:t>
                </a:r>
                <a:r>
                  <a:rPr lang="ja-JP" altLang="en-US" sz="1700" dirty="0">
                    <a:solidFill>
                      <a:srgbClr val="FF0000"/>
                    </a:solidFill>
                  </a:rPr>
                  <a:t>発見した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の中央画素値からヒストグラムを作成</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し，最も頻度が高いものを </a:t>
                </a:r>
                <a:r>
                  <a:rPr lang="en-US" altLang="ja-JP" sz="1700" i="1" dirty="0">
                    <a:solidFill>
                      <a:srgbClr val="FF0000"/>
                    </a:solidFill>
                  </a:rPr>
                  <a:t>p</a:t>
                </a:r>
                <a:r>
                  <a:rPr lang="en-US" altLang="ja-JP" sz="1700" dirty="0">
                    <a:solidFill>
                      <a:srgbClr val="FF0000"/>
                    </a:solidFill>
                  </a:rPr>
                  <a:t> </a:t>
                </a:r>
                <a:r>
                  <a:rPr lang="ja-JP" altLang="en-US" sz="1700" dirty="0">
                    <a:solidFill>
                      <a:srgbClr val="FF0000"/>
                    </a:solidFill>
                  </a:rPr>
                  <a:t>に代入</a:t>
                </a:r>
                <a:endParaRPr lang="en-US" altLang="ja-JP" sz="1700" dirty="0">
                  <a:solidFill>
                    <a:srgbClr val="FF0000"/>
                  </a:solidFill>
                </a:endParaRPr>
              </a:p>
              <a:p>
                <a:pPr marL="457200" lvl="1" indent="0">
                  <a:lnSpc>
                    <a:spcPct val="100000"/>
                  </a:lnSpc>
                  <a:spcBef>
                    <a:spcPts val="600"/>
                  </a:spcBef>
                  <a:buNone/>
                </a:pPr>
                <a:r>
                  <a:rPr lang="en-US" altLang="ja-JP" sz="1700" dirty="0"/>
                  <a:t>2.4 </a:t>
                </a:r>
                <a:r>
                  <a:rPr lang="ja-JP" altLang="en-US" sz="1700" dirty="0"/>
                  <a:t>全画素の合成がなされたら終了</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2785" y="1484132"/>
                <a:ext cx="6217329" cy="5073318"/>
              </a:xfrm>
              <a:blipFill rotWithShape="0">
                <a:blip r:embed="rId3"/>
                <a:stretch>
                  <a:fillRect l="-1961" t="-720"/>
                </a:stretch>
              </a:blipFill>
            </p:spPr>
            <p:txBody>
              <a:bodyPr/>
              <a:lstStyle/>
              <a:p>
                <a:r>
                  <a:rPr lang="ja-JP" altLang="en-US">
                    <a:noFill/>
                  </a:rPr>
                  <a:t> </a:t>
                </a:r>
              </a:p>
            </p:txBody>
          </p:sp>
        </mc:Fallback>
      </mc:AlternateContent>
      <p:sp>
        <p:nvSpPr>
          <p:cNvPr id="9" name="正方形/長方形 8"/>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p>
        </p:txBody>
      </p:sp>
      <p:sp>
        <p:nvSpPr>
          <p:cNvPr id="10" name="正方形/長方形 9"/>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11" name="正方形/長方形 10"/>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4" name="図 13"/>
          <p:cNvPicPr>
            <a:picLocks noChangeAspect="1"/>
          </p:cNvPicPr>
          <p:nvPr/>
        </p:nvPicPr>
        <p:blipFill>
          <a:blip r:embed="rId5"/>
          <a:stretch>
            <a:fillRect/>
          </a:stretch>
        </p:blipFill>
        <p:spPr>
          <a:xfrm>
            <a:off x="7704137" y="2825317"/>
            <a:ext cx="3201988" cy="3335153"/>
          </a:xfrm>
          <a:prstGeom prst="rect">
            <a:avLst/>
          </a:prstGeom>
          <a:solidFill>
            <a:schemeClr val="bg1">
              <a:lumMod val="85000"/>
            </a:schemeClr>
          </a:solidFill>
        </p:spPr>
      </p:pic>
      <p:grpSp>
        <p:nvGrpSpPr>
          <p:cNvPr id="15" name="グループ化 14"/>
          <p:cNvGrpSpPr/>
          <p:nvPr/>
        </p:nvGrpSpPr>
        <p:grpSpPr>
          <a:xfrm>
            <a:off x="9963150" y="3349109"/>
            <a:ext cx="988206" cy="523220"/>
            <a:chOff x="9963150" y="3082409"/>
            <a:chExt cx="988206" cy="523220"/>
          </a:xfrm>
        </p:grpSpPr>
        <p:sp>
          <p:nvSpPr>
            <p:cNvPr id="16" name="正方形/長方形 15"/>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16"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a:off x="9627870" y="2796659"/>
            <a:ext cx="1797975" cy="1356241"/>
            <a:chOff x="9627870" y="2529959"/>
            <a:chExt cx="1797975" cy="1356241"/>
          </a:xfrm>
        </p:grpSpPr>
        <p:sp>
          <p:nvSpPr>
            <p:cNvPr id="20" name="正方形/長方形 19"/>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22" name="直線コネクタ 21"/>
            <p:cNvCxnSpPr>
              <a:stCxn id="20"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8510270" y="503283"/>
            <a:ext cx="3541707" cy="1428932"/>
            <a:chOff x="8510270" y="236583"/>
            <a:chExt cx="3541707" cy="1428932"/>
          </a:xfrm>
        </p:grpSpPr>
        <p:sp>
          <p:nvSpPr>
            <p:cNvPr id="24" name="正方形/長方形 23"/>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29" name="フリーフォーム 28"/>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3416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2608778"/>
            <a:ext cx="9267818" cy="76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BD10764-5AD6-4E6B-B964-D074533D88FE}"/>
              </a:ext>
            </a:extLst>
          </p:cNvPr>
          <p:cNvSpPr txBox="1"/>
          <p:nvPr/>
        </p:nvSpPr>
        <p:spPr>
          <a:xfrm>
            <a:off x="6096000" y="6026081"/>
            <a:ext cx="6068291"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ここから先は本講義で求める範囲を少し超えます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．．が論文紹介の例として話をします．</a:t>
            </a:r>
          </a:p>
        </p:txBody>
      </p:sp>
    </p:spTree>
    <p:extLst>
      <p:ext uri="{BB962C8B-B14F-4D97-AF65-F5344CB8AC3E}">
        <p14:creationId xmlns:p14="http://schemas.microsoft.com/office/powerpoint/2010/main" val="4155203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11354765" y="6360290"/>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
        <p:nvSpPr>
          <p:cNvPr id="2" name="タイトル 1"/>
          <p:cNvSpPr>
            <a:spLocks noGrp="1"/>
          </p:cNvSpPr>
          <p:nvPr>
            <p:ph type="title"/>
          </p:nvPr>
        </p:nvSpPr>
        <p:spPr>
          <a:xfrm>
            <a:off x="705434" y="244286"/>
            <a:ext cx="3198910" cy="733270"/>
          </a:xfrm>
        </p:spPr>
        <p:txBody>
          <a:bodyPr>
            <a:normAutofit/>
          </a:bodyPr>
          <a:lstStyle/>
          <a:p>
            <a:r>
              <a:rPr lang="ja-JP" altLang="en-US" sz="3600" b="1" dirty="0"/>
              <a:t>画像の最適化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r>
                  <a:rPr lang="ja-JP" altLang="en-US" sz="2000" dirty="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a:t> </a:t>
                </a:r>
                <a:r>
                  <a:rPr lang="ja-JP" altLang="en-US" sz="2000" dirty="0"/>
                  <a:t>の近傍領域 </a:t>
                </a:r>
                <a:r>
                  <a:rPr lang="en-US" altLang="ja-JP" sz="2000" dirty="0"/>
                  <a:t>(</a:t>
                </a:r>
                <a:r>
                  <a:rPr lang="ja-JP" altLang="en-US" sz="2000" dirty="0"/>
                  <a:t>窓サイズ</a:t>
                </a:r>
                <a:r>
                  <a:rPr lang="en-US" altLang="ja-JP" sz="2000" dirty="0"/>
                  <a:t>w=16</a:t>
                </a:r>
                <a:r>
                  <a:rPr lang="ja-JP" altLang="en-US" sz="2000" dirty="0"/>
                  <a:t>など</a:t>
                </a:r>
                <a:r>
                  <a:rPr lang="en-US" altLang="ja-JP" sz="2000" dirty="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a:t>のベクトル表現 </a:t>
                </a:r>
                <a:endParaRPr kumimoji="1" lang="en-US" altLang="ja-JP"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t>に最も似た </a:t>
                </a:r>
                <a:r>
                  <a:rPr lang="en-US" altLang="ja-JP" sz="2000" i="1" dirty="0"/>
                  <a:t>Z </a:t>
                </a:r>
                <a:r>
                  <a:rPr lang="ja-JP" altLang="en-US" sz="2000" dirty="0"/>
                  <a:t>内のパッチ</a:t>
                </a:r>
                <a:endParaRPr lang="en-US" altLang="ja-JP" sz="2000" dirty="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a:t> </a:t>
                </a:r>
                <a:r>
                  <a:rPr lang="en-US" altLang="ja-JP" sz="2000" dirty="0"/>
                  <a:t>: </a:t>
                </a:r>
                <a:r>
                  <a:rPr lang="ja-JP" altLang="en-US" sz="2000" dirty="0"/>
                  <a:t>出力画像の一部分</a:t>
                </a:r>
                <a:r>
                  <a:rPr lang="ja-JP" altLang="en-US" sz="1800" dirty="0"/>
                  <a:t>（論文では縦横ともに</a:t>
                </a:r>
                <a:r>
                  <a:rPr lang="en-US" altLang="ja-JP" sz="1800" dirty="0"/>
                  <a:t>w/4 </a:t>
                </a:r>
                <a:r>
                  <a:rPr lang="ja-JP" altLang="en-US" sz="1800" dirty="0"/>
                  <a:t>間隔でサンプルした画素群）</a:t>
                </a:r>
                <a:r>
                  <a:rPr lang="en-US" altLang="ja-JP" sz="1800" dirty="0"/>
                  <a:t> </a:t>
                </a:r>
                <a:r>
                  <a:rPr lang="en-US" altLang="ja-JP" sz="2000" dirty="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2"/>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a:t>Z</a:t>
            </a:r>
            <a:r>
              <a:rPr lang="en-US" altLang="ja-JP" sz="2000" dirty="0"/>
              <a:t>:</a:t>
            </a:r>
            <a:r>
              <a:rPr lang="ja-JP" altLang="en-US" sz="2000" dirty="0"/>
              <a:t>入力画像</a:t>
            </a:r>
          </a:p>
        </p:txBody>
      </p:sp>
      <p:sp>
        <p:nvSpPr>
          <p:cNvPr id="7" name="正方形/長方形 6"/>
          <p:cNvSpPr/>
          <p:nvPr/>
        </p:nvSpPr>
        <p:spPr>
          <a:xfrm>
            <a:off x="3954667" y="1023647"/>
            <a:ext cx="2293641" cy="307777"/>
          </a:xfrm>
          <a:prstGeom prst="rect">
            <a:avLst/>
          </a:prstGeom>
        </p:spPr>
        <p:txBody>
          <a:bodyPr wrap="none">
            <a:spAutoFit/>
          </a:bodyPr>
          <a:lstStyle/>
          <a:p>
            <a:r>
              <a:rPr lang="ja-JP" altLang="en-US" sz="1400" dirty="0"/>
              <a:t>図は</a:t>
            </a:r>
            <a:r>
              <a:rPr lang="en-US" altLang="ja-JP" sz="1400" dirty="0"/>
              <a:t>[</a:t>
            </a:r>
            <a:r>
              <a:rPr lang="en-US" altLang="ja-JP" sz="1400" dirty="0" err="1"/>
              <a:t>Kwatra</a:t>
            </a:r>
            <a:r>
              <a:rPr lang="en-US" altLang="ja-JP" sz="1400" dirty="0"/>
              <a:t> et al. 2005] </a:t>
            </a:r>
            <a:r>
              <a:rPr lang="ja-JP" altLang="en-US" sz="1400" dirty="0"/>
              <a:t>より</a:t>
            </a:r>
          </a:p>
        </p:txBody>
      </p:sp>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6647037" y="2351315"/>
                <a:ext cx="4906336" cy="19594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r>
                  <a:rPr lang="ja-JP" altLang="en-US" dirty="0"/>
                  <a:t>最適化により画像</a:t>
                </a:r>
                <a:r>
                  <a:rPr lang="en-US" altLang="ja-JP" dirty="0"/>
                  <a:t>X</a:t>
                </a:r>
                <a:r>
                  <a:rPr lang="ja-JP" altLang="en-US" dirty="0"/>
                  <a:t>を求める</a:t>
                </a:r>
                <a:endParaRPr lang="en-US" altLang="ja-JP" dirty="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smtClean="0">
                                      <a:latin typeface="Cambria Math" panose="02040503050406030204" pitchFamily="18" charset="0"/>
                                    </a:rPr>
                                    <m:t>||</m:t>
                                  </m:r>
                                </m:e>
                                <m:sup>
                                  <m:r>
                                    <a:rPr lang="en-US" altLang="ja-JP" b="0" i="1" smtClean="0">
                                      <a:latin typeface="Cambria Math" panose="02040503050406030204" pitchFamily="18" charset="0"/>
                                    </a:rPr>
                                    <m:t>2</m:t>
                                  </m:r>
                                </m:sup>
                              </m:sSup>
                            </m:e>
                          </m:nary>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6647037" y="2351315"/>
                <a:ext cx="4906336" cy="1959428"/>
              </a:xfrm>
              <a:prstGeom prst="rect">
                <a:avLst/>
              </a:prstGeom>
              <a:blipFill rotWithShape="0">
                <a:blip r:embed="rId4"/>
                <a:stretch>
                  <a:fillRect l="-2484" t="-1246"/>
                </a:stretch>
              </a:blipFill>
            </p:spPr>
            <p:txBody>
              <a:bodyPr/>
              <a:lstStyle/>
              <a:p>
                <a:r>
                  <a:rPr lang="ja-JP" altLang="en-US">
                    <a:noFill/>
                  </a:rPr>
                  <a:t> </a:t>
                </a:r>
              </a:p>
            </p:txBody>
          </p:sp>
        </mc:Fallback>
      </mc:AlternateContent>
      <p:sp>
        <p:nvSpPr>
          <p:cNvPr id="9" name="正方形/長方形 8"/>
          <p:cNvSpPr/>
          <p:nvPr/>
        </p:nvSpPr>
        <p:spPr>
          <a:xfrm>
            <a:off x="7373692" y="4637705"/>
            <a:ext cx="3171061" cy="523220"/>
          </a:xfrm>
          <a:prstGeom prst="rect">
            <a:avLst/>
          </a:prstGeom>
        </p:spPr>
        <p:txBody>
          <a:bodyPr wrap="none">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逐次処理で解く</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a:t>X</a:t>
            </a:r>
            <a:r>
              <a:rPr lang="en-US" altLang="ja-JP" sz="2400" dirty="0"/>
              <a:t> : </a:t>
            </a:r>
            <a:r>
              <a:rPr lang="ja-JP" altLang="en-US" sz="2400" dirty="0"/>
              <a:t>合成画像</a:t>
            </a:r>
            <a:r>
              <a:rPr lang="en-US" altLang="ja-JP" sz="2400" dirty="0"/>
              <a:t>(</a:t>
            </a:r>
            <a:r>
              <a:rPr lang="ja-JP" altLang="en-US" sz="2400" dirty="0"/>
              <a:t>出力</a:t>
            </a:r>
            <a:r>
              <a:rPr lang="en-US" altLang="ja-JP" sz="2400" dirty="0"/>
              <a:t>)</a:t>
            </a:r>
            <a:endParaRPr lang="ja-JP" altLang="en-US" sz="2400" dirty="0"/>
          </a:p>
        </p:txBody>
      </p:sp>
    </p:spTree>
    <p:extLst>
      <p:ext uri="{BB962C8B-B14F-4D97-AF65-F5344CB8AC3E}">
        <p14:creationId xmlns:p14="http://schemas.microsoft.com/office/powerpoint/2010/main" val="3851746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a:t>画像の最適化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r>
                  <a:rPr lang="ja-JP" altLang="en-US" sz="2000" dirty="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a:t> </a:t>
                </a:r>
                <a:r>
                  <a:rPr lang="ja-JP" altLang="en-US" sz="2000" dirty="0"/>
                  <a:t>の近傍領域 </a:t>
                </a:r>
                <a:r>
                  <a:rPr lang="en-US" altLang="ja-JP" sz="2000" dirty="0"/>
                  <a:t>(</a:t>
                </a:r>
                <a:r>
                  <a:rPr lang="ja-JP" altLang="en-US" sz="2000" dirty="0"/>
                  <a:t>窓サイズ</a:t>
                </a:r>
                <a:r>
                  <a:rPr lang="en-US" altLang="ja-JP" sz="2000" dirty="0"/>
                  <a:t>w=16</a:t>
                </a:r>
                <a:r>
                  <a:rPr lang="ja-JP" altLang="en-US" sz="2000" dirty="0"/>
                  <a:t>など</a:t>
                </a:r>
                <a:r>
                  <a:rPr lang="en-US" altLang="ja-JP" sz="2000" dirty="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a:t>のベクトル表現 </a:t>
                </a:r>
                <a:endParaRPr kumimoji="1" lang="en-US" altLang="ja-JP"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t>に最も似た </a:t>
                </a:r>
                <a:r>
                  <a:rPr lang="en-US" altLang="ja-JP" sz="2000" i="1" dirty="0"/>
                  <a:t>Z </a:t>
                </a:r>
                <a:r>
                  <a:rPr lang="ja-JP" altLang="en-US" sz="2000" dirty="0"/>
                  <a:t>内のパッチ</a:t>
                </a:r>
                <a:endParaRPr lang="en-US" altLang="ja-JP" sz="2000" dirty="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a:t> </a:t>
                </a:r>
                <a:r>
                  <a:rPr lang="en-US" altLang="ja-JP" sz="2000" dirty="0"/>
                  <a:t>: </a:t>
                </a:r>
                <a:r>
                  <a:rPr lang="ja-JP" altLang="en-US" sz="2000" dirty="0"/>
                  <a:t>出力画像の一部分</a:t>
                </a:r>
                <a:r>
                  <a:rPr lang="ja-JP" altLang="en-US" sz="1800" dirty="0"/>
                  <a:t>（論文では縦横ともに</a:t>
                </a:r>
                <a:r>
                  <a:rPr lang="en-US" altLang="ja-JP" sz="1800" dirty="0"/>
                  <a:t>w/4 </a:t>
                </a:r>
                <a:r>
                  <a:rPr lang="ja-JP" altLang="en-US" sz="1800" dirty="0"/>
                  <a:t>間隔でサンプルした画素群）</a:t>
                </a:r>
                <a:r>
                  <a:rPr lang="en-US" altLang="ja-JP" sz="1800" dirty="0"/>
                  <a:t> </a:t>
                </a:r>
                <a:r>
                  <a:rPr lang="en-US" altLang="ja-JP" sz="2000" dirty="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3"/>
                <a:stretch>
                  <a:fillRect l="-810" t="-1775"/>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a:t>Z</a:t>
            </a:r>
            <a:r>
              <a:rPr lang="en-US" altLang="ja-JP" sz="2000" dirty="0"/>
              <a:t>:</a:t>
            </a:r>
            <a:r>
              <a:rPr lang="ja-JP" altLang="en-US" sz="2000" dirty="0"/>
              <a:t>入力画像</a:t>
            </a: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a:t>X</a:t>
            </a:r>
            <a:r>
              <a:rPr lang="en-US" altLang="ja-JP" sz="2400" dirty="0"/>
              <a:t> : </a:t>
            </a:r>
            <a:r>
              <a:rPr lang="ja-JP" altLang="en-US" sz="2400" dirty="0"/>
              <a:t>合成画像</a:t>
            </a:r>
            <a:r>
              <a:rPr lang="en-US" altLang="ja-JP" sz="2400" dirty="0"/>
              <a:t>(</a:t>
            </a:r>
            <a:r>
              <a:rPr lang="ja-JP" altLang="en-US" sz="2400" dirty="0"/>
              <a:t>出力</a:t>
            </a:r>
            <a:r>
              <a:rPr lang="en-US" altLang="ja-JP" sz="2400" dirty="0"/>
              <a:t>)</a:t>
            </a:r>
            <a:endParaRPr lang="ja-JP" altLang="en-US" sz="24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6748636" y="1465944"/>
                <a:ext cx="5138564" cy="43978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ja-JP" altLang="en-US" sz="2400" dirty="0"/>
                  <a:t>入力 </a:t>
                </a:r>
                <a:r>
                  <a:rPr lang="en-US" altLang="ja-JP" sz="2400" dirty="0"/>
                  <a:t>: </a:t>
                </a:r>
                <a:r>
                  <a:rPr lang="ja-JP" altLang="en-US" sz="2400" dirty="0"/>
                  <a:t>サンプル画像 </a:t>
                </a:r>
                <a:r>
                  <a:rPr lang="en-US" altLang="ja-JP" sz="2400" dirty="0"/>
                  <a:t>Z </a:t>
                </a:r>
              </a:p>
              <a:p>
                <a:pPr marL="0" indent="0">
                  <a:lnSpc>
                    <a:spcPct val="110000"/>
                  </a:lnSpc>
                  <a:spcBef>
                    <a:spcPts val="600"/>
                  </a:spcBef>
                  <a:buFont typeface="Arial" panose="020B0604020202020204" pitchFamily="34" charset="0"/>
                  <a:buNone/>
                </a:pPr>
                <a:r>
                  <a:rPr lang="ja-JP" altLang="en-US" sz="2400" dirty="0"/>
                  <a:t>出力 </a:t>
                </a:r>
                <a:r>
                  <a:rPr lang="en-US" altLang="ja-JP" sz="2400" dirty="0"/>
                  <a:t>: </a:t>
                </a:r>
                <a:r>
                  <a:rPr lang="ja-JP" altLang="en-US" sz="2400" dirty="0"/>
                  <a:t>合成画像 </a:t>
                </a:r>
                <a:r>
                  <a:rPr lang="en-US" altLang="ja-JP" sz="2400" dirty="0"/>
                  <a:t>X</a:t>
                </a:r>
              </a:p>
              <a:p>
                <a:pPr marL="0" indent="0">
                  <a:lnSpc>
                    <a:spcPct val="110000"/>
                  </a:lnSpc>
                  <a:spcBef>
                    <a:spcPts val="600"/>
                  </a:spcBef>
                  <a:buFont typeface="Arial" panose="020B0604020202020204" pitchFamily="34" charset="0"/>
                  <a:buNone/>
                </a:pPr>
                <a:endParaRPr lang="en-US" altLang="ja-JP" sz="1400" dirty="0"/>
              </a:p>
              <a:p>
                <a:pPr marL="457200" indent="-457200">
                  <a:lnSpc>
                    <a:spcPct val="110000"/>
                  </a:lnSpc>
                  <a:spcBef>
                    <a:spcPts val="600"/>
                  </a:spcBef>
                  <a:buFont typeface="Arial" panose="020B0604020202020204" pitchFamily="34" charset="0"/>
                  <a:buAutoNum type="arabicPeriod"/>
                </a:pPr>
                <a:r>
                  <a:rPr lang="en-US" altLang="ja-JP" sz="2400" dirty="0"/>
                  <a:t>X</a:t>
                </a:r>
                <a:r>
                  <a:rPr lang="ja-JP" altLang="en-US" sz="2400" dirty="0"/>
                  <a:t>を乱数で初期化</a:t>
                </a:r>
                <a:endParaRPr lang="en-US" altLang="ja-JP" sz="2400" dirty="0"/>
              </a:p>
              <a:p>
                <a:pPr marL="457200" indent="-457200">
                  <a:lnSpc>
                    <a:spcPct val="110000"/>
                  </a:lnSpc>
                  <a:spcBef>
                    <a:spcPts val="600"/>
                  </a:spcBef>
                  <a:buFont typeface="Arial" panose="020B0604020202020204" pitchFamily="34" charset="0"/>
                  <a:buAutoNum type="arabicPeriod"/>
                </a:pPr>
                <a:r>
                  <a:rPr lang="ja-JP" altLang="en-US" sz="2400" dirty="0"/>
                  <a:t>収束まで以下を繰り返す</a:t>
                </a:r>
                <a:endParaRPr lang="en-US" altLang="ja-JP" sz="2400" dirty="0"/>
              </a:p>
              <a:p>
                <a:pPr marL="457200" lvl="1" indent="0">
                  <a:lnSpc>
                    <a:spcPct val="110000"/>
                  </a:lnSpc>
                  <a:spcBef>
                    <a:spcPts val="600"/>
                  </a:spcBef>
                  <a:buNone/>
                </a:pPr>
                <a:r>
                  <a:rPr lang="en-US" altLang="ja-JP" sz="2000" b="1" dirty="0"/>
                  <a:t>2-1.</a:t>
                </a:r>
                <a:r>
                  <a:rPr lang="ja-JP" altLang="en-US" sz="2000" b="1" dirty="0"/>
                  <a:t> 任意の画素</a:t>
                </a:r>
                <a:r>
                  <a:rPr lang="en-US" altLang="ja-JP" sz="2000" b="1" dirty="0"/>
                  <a:t> </a:t>
                </a:r>
                <a14:m>
                  <m:oMath xmlns:m="http://schemas.openxmlformats.org/officeDocument/2006/math">
                    <m:r>
                      <a:rPr lang="en-US" altLang="ja-JP" sz="2000" b="1" i="1" smtClean="0">
                        <a:latin typeface="Cambria Math" panose="02040503050406030204" pitchFamily="18" charset="0"/>
                      </a:rPr>
                      <m:t>𝒑</m:t>
                    </m:r>
                    <m:r>
                      <a:rPr lang="en-US" altLang="ja-JP" sz="2000" b="1" i="1" smtClean="0">
                        <a:latin typeface="Cambria Math" panose="02040503050406030204" pitchFamily="18" charset="0"/>
                      </a:rPr>
                      <m:t>∈</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𝑿</m:t>
                        </m:r>
                      </m:e>
                      <m:sup>
                        <m:r>
                          <a:rPr lang="en-US" altLang="ja-JP" sz="2000" b="1" i="1">
                            <a:latin typeface="Cambria Math" panose="02040503050406030204" pitchFamily="18" charset="0"/>
                          </a:rPr>
                          <m:t>∗</m:t>
                        </m:r>
                      </m:sup>
                    </m:sSup>
                  </m:oMath>
                </a14:m>
                <a:r>
                  <a:rPr lang="ja-JP" altLang="en-US" sz="2000" b="1" dirty="0"/>
                  <a:t>について，</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𝒑</m:t>
                        </m:r>
                      </m:sub>
                    </m:sSub>
                  </m:oMath>
                </a14:m>
                <a:r>
                  <a:rPr lang="ja-JP" altLang="en-US" sz="2000" b="1" dirty="0"/>
                  <a:t>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1" i="1">
                            <a:latin typeface="Cambria Math" panose="02040503050406030204" pitchFamily="18" charset="0"/>
                          </a:rPr>
                          <m:t>𝒑</m:t>
                        </m:r>
                      </m:sub>
                    </m:sSub>
                  </m:oMath>
                </a14:m>
                <a:r>
                  <a:rPr lang="ja-JP" altLang="en-US" sz="2000" b="1" dirty="0"/>
                  <a:t>を検索</a:t>
                </a:r>
                <a:endParaRPr lang="en-US" altLang="ja-JP" sz="2000" b="1" dirty="0"/>
              </a:p>
              <a:p>
                <a:pPr marL="457200" lvl="1" indent="0">
                  <a:lnSpc>
                    <a:spcPct val="110000"/>
                  </a:lnSpc>
                  <a:spcBef>
                    <a:spcPts val="600"/>
                  </a:spcBef>
                  <a:buNone/>
                </a:pPr>
                <a:r>
                  <a:rPr lang="en-US" altLang="ja-JP" sz="2000" b="1" dirty="0"/>
                  <a:t>2-2. </a:t>
                </a:r>
                <a:r>
                  <a:rPr lang="ja-JP" altLang="en-US" sz="2000" b="1" dirty="0"/>
                  <a:t>発見したパッチ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b="1" i="1">
                            <a:latin typeface="Cambria Math" panose="02040503050406030204" pitchFamily="18" charset="0"/>
                          </a:rPr>
                          <m:t>𝒑</m:t>
                        </m:r>
                      </m:sub>
                    </m:sSub>
                    <m:r>
                      <a:rPr lang="ja-JP" altLang="en-US" sz="2000" b="1" i="1">
                        <a:latin typeface="Cambria Math" panose="02040503050406030204" pitchFamily="18" charset="0"/>
                      </a:rPr>
                      <m:t>を</m:t>
                    </m:r>
                  </m:oMath>
                </a14:m>
                <a:r>
                  <a:rPr lang="en-US" altLang="ja-JP" sz="2000" b="1" dirty="0"/>
                  <a:t>X</a:t>
                </a:r>
                <a:r>
                  <a:rPr lang="ja-JP" altLang="en-US" sz="2000" b="1" dirty="0"/>
                  <a:t>にコピー</a:t>
                </a:r>
                <a:endParaRPr lang="en-US" altLang="ja-JP" sz="2000" b="1" dirty="0"/>
              </a:p>
              <a:p>
                <a:pPr marL="457200" lvl="1" indent="0">
                  <a:lnSpc>
                    <a:spcPct val="110000"/>
                  </a:lnSpc>
                  <a:spcBef>
                    <a:spcPts val="600"/>
                  </a:spcBef>
                  <a:buNone/>
                </a:pPr>
                <a:r>
                  <a:rPr lang="en-US" altLang="ja-JP" sz="2000" dirty="0"/>
                  <a:t>※</a:t>
                </a:r>
                <a:r>
                  <a:rPr lang="ja-JP" altLang="en-US" sz="2000" dirty="0"/>
                  <a:t>２つ以上の領域</a:t>
                </a:r>
                <a14:m>
                  <m:oMath xmlns:m="http://schemas.openxmlformats.org/officeDocument/2006/math">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a:latin typeface="Cambria Math" panose="02040503050406030204" pitchFamily="18" charset="0"/>
                          </a:rPr>
                          <m:t>𝑝</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smtClean="0">
                            <a:latin typeface="Cambria Math" panose="02040503050406030204" pitchFamily="18" charset="0"/>
                          </a:rPr>
                          <m:t>𝑞</m:t>
                        </m:r>
                      </m:sub>
                    </m:sSub>
                  </m:oMath>
                </a14:m>
                <a:r>
                  <a:rPr lang="ja-JP" altLang="en-US" sz="2000" dirty="0"/>
                  <a:t>重なっている画素は平均をとる</a:t>
                </a:r>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6748636" y="1465944"/>
                <a:ext cx="5138564" cy="4397828"/>
              </a:xfrm>
              <a:prstGeom prst="rect">
                <a:avLst/>
              </a:prstGeom>
              <a:blipFill>
                <a:blip r:embed="rId5"/>
                <a:stretch>
                  <a:fillRect l="-2728" t="-277"/>
                </a:stretch>
              </a:blipFill>
            </p:spPr>
            <p:txBody>
              <a:bodyPr/>
              <a:lstStyle/>
              <a:p>
                <a:r>
                  <a:rPr lang="ja-JP" altLang="en-US">
                    <a:noFill/>
                  </a:rPr>
                  <a:t> </a:t>
                </a:r>
              </a:p>
            </p:txBody>
          </p:sp>
        </mc:Fallback>
      </mc:AlternateContent>
      <p:sp>
        <p:nvSpPr>
          <p:cNvPr id="12" name="正方形/長方形 11"/>
          <p:cNvSpPr/>
          <p:nvPr/>
        </p:nvSpPr>
        <p:spPr>
          <a:xfrm>
            <a:off x="7053106" y="6089134"/>
            <a:ext cx="5032147"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論文では，平均でなく、重み付き平均をとる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手法なども議論されている</a:t>
            </a:r>
          </a:p>
        </p:txBody>
      </p:sp>
      <p:sp>
        <p:nvSpPr>
          <p:cNvPr id="13" name="正方形/長方形 12"/>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954667" y="1023647"/>
            <a:ext cx="2293641" cy="307777"/>
          </a:xfrm>
          <a:prstGeom prst="rect">
            <a:avLst/>
          </a:prstGeom>
        </p:spPr>
        <p:txBody>
          <a:bodyPr wrap="none">
            <a:spAutoFit/>
          </a:bodyPr>
          <a:lstStyle/>
          <a:p>
            <a:r>
              <a:rPr lang="ja-JP" altLang="en-US" sz="1400" dirty="0"/>
              <a:t>図は</a:t>
            </a:r>
            <a:r>
              <a:rPr lang="en-US" altLang="ja-JP" sz="1400" dirty="0"/>
              <a:t>[</a:t>
            </a:r>
            <a:r>
              <a:rPr lang="en-US" altLang="ja-JP" sz="1400" dirty="0" err="1"/>
              <a:t>Kwatra</a:t>
            </a:r>
            <a:r>
              <a:rPr lang="en-US" altLang="ja-JP" sz="1400" dirty="0"/>
              <a:t> et al. 2005] </a:t>
            </a:r>
            <a:r>
              <a:rPr lang="ja-JP" altLang="en-US" sz="1400" dirty="0"/>
              <a:t>より</a:t>
            </a:r>
          </a:p>
        </p:txBody>
      </p:sp>
      <p:sp>
        <p:nvSpPr>
          <p:cNvPr id="16" name="正方形/長方形 15"/>
          <p:cNvSpPr/>
          <p:nvPr/>
        </p:nvSpPr>
        <p:spPr>
          <a:xfrm>
            <a:off x="11354765" y="6360290"/>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3743793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p:cNvSpPr>
            <a:spLocks noGrp="1"/>
          </p:cNvSpPr>
          <p:nvPr>
            <p:ph idx="1"/>
          </p:nvPr>
        </p:nvSpPr>
        <p:spPr>
          <a:xfrm>
            <a:off x="711200" y="448720"/>
            <a:ext cx="11087675" cy="522902"/>
          </a:xfrm>
        </p:spPr>
        <p:txBody>
          <a:bodyPr/>
          <a:lstStyle/>
          <a:p>
            <a:pPr marL="0" indent="0">
              <a:buNone/>
            </a:pPr>
            <a:r>
              <a:rPr kumimoji="1" lang="ja-JP" altLang="en-US" dirty="0"/>
              <a:t>多重解像度</a:t>
            </a:r>
            <a:r>
              <a:rPr lang="ja-JP" altLang="en-US" dirty="0"/>
              <a:t>を考慮した合成</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68" y="2221811"/>
            <a:ext cx="457264" cy="45726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76" y="2221811"/>
            <a:ext cx="457264" cy="457264"/>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187" y="2221811"/>
            <a:ext cx="457264" cy="457264"/>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714" y="3403031"/>
            <a:ext cx="914528" cy="914528"/>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135" y="3403031"/>
            <a:ext cx="914528" cy="914528"/>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2555" y="3403031"/>
            <a:ext cx="914528" cy="914528"/>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1221" y="5203053"/>
            <a:ext cx="1449160" cy="144916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0" y="5203053"/>
            <a:ext cx="1449160" cy="1449160"/>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5239" y="5203053"/>
            <a:ext cx="1449160" cy="1449160"/>
          </a:xfrm>
          <a:prstGeom prst="rect">
            <a:avLst/>
          </a:prstGeom>
        </p:spPr>
      </p:pic>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872" y="5607673"/>
            <a:ext cx="578299" cy="578299"/>
          </a:xfrm>
          <a:prstGeom prst="rect">
            <a:avLst/>
          </a:prstGeom>
        </p:spPr>
      </p:pic>
      <p:pic>
        <p:nvPicPr>
          <p:cNvPr id="34" name="図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4446" y="3763089"/>
            <a:ext cx="289150" cy="289150"/>
          </a:xfrm>
          <a:prstGeom prst="rect">
            <a:avLst/>
          </a:prstGeom>
        </p:spPr>
      </p:pic>
      <p:pic>
        <p:nvPicPr>
          <p:cNvPr id="35" name="図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33170" y="2336485"/>
            <a:ext cx="151702" cy="151702"/>
          </a:xfrm>
          <a:prstGeom prst="rect">
            <a:avLst/>
          </a:prstGeom>
        </p:spPr>
      </p:pic>
      <p:sp>
        <p:nvSpPr>
          <p:cNvPr id="37" name="コンテンツ プレースホルダー 7"/>
          <p:cNvSpPr txBox="1">
            <a:spLocks/>
          </p:cNvSpPr>
          <p:nvPr/>
        </p:nvSpPr>
        <p:spPr>
          <a:xfrm>
            <a:off x="3693822" y="1915549"/>
            <a:ext cx="1599941" cy="3517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乱数初期化</a:t>
            </a:r>
          </a:p>
        </p:txBody>
      </p:sp>
      <p:sp>
        <p:nvSpPr>
          <p:cNvPr id="38" name="コンテンツ プレースホルダー 7"/>
          <p:cNvSpPr txBox="1">
            <a:spLocks/>
          </p:cNvSpPr>
          <p:nvPr/>
        </p:nvSpPr>
        <p:spPr>
          <a:xfrm>
            <a:off x="833202" y="1980090"/>
            <a:ext cx="1347555" cy="52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サンプル</a:t>
            </a:r>
          </a:p>
        </p:txBody>
      </p:sp>
      <p:sp>
        <p:nvSpPr>
          <p:cNvPr id="39" name="右矢印 38"/>
          <p:cNvSpPr/>
          <p:nvPr/>
        </p:nvSpPr>
        <p:spPr>
          <a:xfrm>
            <a:off x="5292805"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コンテンツ プレースホルダー 7"/>
          <p:cNvSpPr txBox="1">
            <a:spLocks/>
          </p:cNvSpPr>
          <p:nvPr/>
        </p:nvSpPr>
        <p:spPr>
          <a:xfrm>
            <a:off x="7092071" y="1937002"/>
            <a:ext cx="1242328"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逐次計算</a:t>
            </a:r>
          </a:p>
        </p:txBody>
      </p:sp>
      <p:sp>
        <p:nvSpPr>
          <p:cNvPr id="43" name="右矢印 42"/>
          <p:cNvSpPr/>
          <p:nvPr/>
        </p:nvSpPr>
        <p:spPr>
          <a:xfrm>
            <a:off x="7374813"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160" y="2199790"/>
            <a:ext cx="457264" cy="457264"/>
          </a:xfrm>
          <a:prstGeom prst="rect">
            <a:avLst/>
          </a:prstGeom>
        </p:spPr>
      </p:pic>
      <p:sp>
        <p:nvSpPr>
          <p:cNvPr id="45" name="右矢印 44"/>
          <p:cNvSpPr/>
          <p:nvPr/>
        </p:nvSpPr>
        <p:spPr>
          <a:xfrm>
            <a:off x="9456821"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764" y="3411501"/>
            <a:ext cx="906057" cy="906057"/>
          </a:xfrm>
          <a:prstGeom prst="rect">
            <a:avLst/>
          </a:prstGeom>
        </p:spPr>
      </p:pic>
      <p:pic>
        <p:nvPicPr>
          <p:cNvPr id="47" name="図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212" y="5203053"/>
            <a:ext cx="1449160" cy="1449160"/>
          </a:xfrm>
          <a:prstGeom prst="rect">
            <a:avLst/>
          </a:prstGeom>
        </p:spPr>
      </p:pic>
      <p:sp>
        <p:nvSpPr>
          <p:cNvPr id="48" name="右矢印 47"/>
          <p:cNvSpPr/>
          <p:nvPr/>
        </p:nvSpPr>
        <p:spPr>
          <a:xfrm>
            <a:off x="5292805"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a:off x="737481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945400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5292805"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737481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945400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stCxn id="16" idx="2"/>
            <a:endCxn id="46" idx="0"/>
          </p:cNvCxnSpPr>
          <p:nvPr/>
        </p:nvCxnSpPr>
        <p:spPr>
          <a:xfrm rot="5400000">
            <a:off x="7250593" y="-77725"/>
            <a:ext cx="732426" cy="6246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コンテンツ プレースホルダー 7"/>
          <p:cNvSpPr txBox="1">
            <a:spLocks/>
          </p:cNvSpPr>
          <p:nvPr/>
        </p:nvSpPr>
        <p:spPr>
          <a:xfrm>
            <a:off x="6956806" y="2771800"/>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Up sampling</a:t>
            </a:r>
            <a:endParaRPr lang="ja-JP" altLang="en-US" sz="2000" dirty="0"/>
          </a:p>
        </p:txBody>
      </p:sp>
      <p:cxnSp>
        <p:nvCxnSpPr>
          <p:cNvPr id="59" name="カギ線コネクタ 58"/>
          <p:cNvCxnSpPr>
            <a:stCxn id="20" idx="2"/>
            <a:endCxn id="47" idx="0"/>
          </p:cNvCxnSpPr>
          <p:nvPr/>
        </p:nvCxnSpPr>
        <p:spPr>
          <a:xfrm rot="5400000">
            <a:off x="7174059" y="1637293"/>
            <a:ext cx="885494" cy="62460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コンテンツ プレースホルダー 7"/>
          <p:cNvSpPr txBox="1">
            <a:spLocks/>
          </p:cNvSpPr>
          <p:nvPr/>
        </p:nvSpPr>
        <p:spPr>
          <a:xfrm>
            <a:off x="6956806" y="4522222"/>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Up sampling</a:t>
            </a:r>
            <a:endParaRPr lang="ja-JP" altLang="en-US" sz="2000" dirty="0"/>
          </a:p>
        </p:txBody>
      </p:sp>
      <p:sp>
        <p:nvSpPr>
          <p:cNvPr id="41" name="正方形/長方形 40"/>
          <p:cNvSpPr/>
          <p:nvPr/>
        </p:nvSpPr>
        <p:spPr>
          <a:xfrm>
            <a:off x="11354765" y="6360290"/>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638935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152399"/>
            <a:ext cx="11040890" cy="6539345"/>
          </a:xfrm>
        </p:spPr>
        <p:txBody>
          <a:bodyPr>
            <a:normAutofit/>
          </a:bodyPr>
          <a:lstStyle/>
          <a:p>
            <a:pPr marL="0" indent="0">
              <a:buNone/>
            </a:pPr>
            <a:r>
              <a:rPr lang="ja-JP" altLang="en-US" sz="2400" b="1" dirty="0"/>
              <a:t>◯講義資料 </a:t>
            </a:r>
            <a:r>
              <a:rPr lang="en-US" altLang="ja-JP" sz="2400" b="1" dirty="0"/>
              <a:t>:</a:t>
            </a:r>
            <a:r>
              <a:rPr lang="ja-JP" altLang="en-US" sz="2400" b="1" dirty="0"/>
              <a:t> </a:t>
            </a:r>
            <a:endParaRPr lang="en-US" altLang="ja-JP" sz="2400" b="1" dirty="0"/>
          </a:p>
          <a:p>
            <a:pPr marL="0" indent="0">
              <a:buNone/>
            </a:pPr>
            <a:r>
              <a:rPr kumimoji="1" lang="ja-JP" altLang="en-US" sz="1800" dirty="0"/>
              <a:t>講義で紹介した資料・ソースコードは可能な限り</a:t>
            </a:r>
            <a:r>
              <a:rPr kumimoji="1" lang="en-US" altLang="ja-JP" sz="1800" dirty="0"/>
              <a:t>Web</a:t>
            </a:r>
            <a:r>
              <a:rPr kumimoji="1" lang="ja-JP" altLang="en-US" sz="1800" dirty="0"/>
              <a:t>上に公開します．</a:t>
            </a:r>
            <a:endParaRPr kumimoji="1" lang="en-US" altLang="ja-JP" sz="1800" dirty="0"/>
          </a:p>
          <a:p>
            <a:pPr marL="0" indent="0">
              <a:buNone/>
            </a:pPr>
            <a:r>
              <a:rPr lang="en-US" altLang="ja-JP" sz="1800" dirty="0">
                <a:hlinkClick r:id="rId2"/>
              </a:rPr>
              <a:t>https://takashiijiri.com/classes</a:t>
            </a:r>
            <a:endParaRPr lang="en-US" altLang="ja-JP" sz="1800" dirty="0"/>
          </a:p>
          <a:p>
            <a:pPr marL="0" indent="0">
              <a:buNone/>
            </a:pPr>
            <a:r>
              <a:rPr lang="en-US" altLang="ja-JP" sz="1800" dirty="0">
                <a:hlinkClick r:id="rId3"/>
              </a:rPr>
              <a:t>https://github.com/TakashiIjiri/PythonOpenCVPractice</a:t>
            </a:r>
            <a:endParaRPr lang="en-US" altLang="ja-JP" sz="1800" dirty="0"/>
          </a:p>
          <a:p>
            <a:pPr marL="0" indent="0">
              <a:buNone/>
            </a:pPr>
            <a:endParaRPr lang="en-US" altLang="ja-JP" sz="1800" dirty="0"/>
          </a:p>
          <a:p>
            <a:pPr marL="0" indent="0">
              <a:buNone/>
            </a:pPr>
            <a:r>
              <a:rPr lang="ja-JP" altLang="en-US" sz="2400" b="1" dirty="0"/>
              <a:t>◯場所 </a:t>
            </a:r>
            <a:r>
              <a:rPr lang="en-US" altLang="ja-JP" sz="2400" b="1" dirty="0"/>
              <a:t>: </a:t>
            </a:r>
          </a:p>
          <a:p>
            <a:pPr marL="0" indent="0">
              <a:lnSpc>
                <a:spcPct val="100000"/>
              </a:lnSpc>
              <a:spcBef>
                <a:spcPts val="600"/>
              </a:spcBef>
              <a:buNone/>
            </a:pPr>
            <a:r>
              <a:rPr lang="ja-JP" altLang="en-US" sz="2000" dirty="0"/>
              <a:t>豊洲キャンパス</a:t>
            </a:r>
            <a:endParaRPr lang="en-US" altLang="ja-JP" sz="2000" dirty="0"/>
          </a:p>
          <a:p>
            <a:pPr>
              <a:lnSpc>
                <a:spcPct val="100000"/>
              </a:lnSpc>
              <a:spcBef>
                <a:spcPts val="600"/>
              </a:spcBef>
            </a:pPr>
            <a:r>
              <a:rPr lang="ja-JP" altLang="en-US" sz="2000" dirty="0"/>
              <a:t>座学 </a:t>
            </a:r>
            <a:r>
              <a:rPr lang="en-US" altLang="ja-JP" sz="2000" dirty="0"/>
              <a:t>: </a:t>
            </a:r>
            <a:r>
              <a:rPr lang="ja-JP" altLang="en-US" sz="2000" dirty="0" smtClean="0"/>
              <a:t>教室棟 </a:t>
            </a:r>
            <a:r>
              <a:rPr lang="en-US" altLang="ja-JP" sz="2000" dirty="0" smtClean="0"/>
              <a:t>404 </a:t>
            </a:r>
            <a:r>
              <a:rPr lang="ja-JP" altLang="en-US" sz="2000" dirty="0" smtClean="0"/>
              <a:t> </a:t>
            </a:r>
            <a:endParaRPr lang="en-US" altLang="ja-JP" sz="2000" dirty="0"/>
          </a:p>
          <a:p>
            <a:pPr>
              <a:lnSpc>
                <a:spcPct val="100000"/>
              </a:lnSpc>
              <a:spcBef>
                <a:spcPts val="600"/>
              </a:spcBef>
            </a:pPr>
            <a:r>
              <a:rPr lang="ja-JP" altLang="en-US" sz="2000" dirty="0"/>
              <a:t>演習 </a:t>
            </a:r>
            <a:r>
              <a:rPr lang="en-US" altLang="ja-JP" sz="2000" dirty="0"/>
              <a:t>: </a:t>
            </a:r>
            <a:r>
              <a:rPr lang="ja-JP" altLang="en-US" sz="2000" dirty="0" smtClean="0"/>
              <a:t>未定</a:t>
            </a:r>
            <a:endParaRPr lang="en-US" altLang="ja-JP" sz="2000" dirty="0"/>
          </a:p>
          <a:p>
            <a:pPr>
              <a:lnSpc>
                <a:spcPct val="100000"/>
              </a:lnSpc>
              <a:spcBef>
                <a:spcPts val="600"/>
              </a:spcBef>
            </a:pPr>
            <a:endParaRPr lang="en-US" altLang="ja-JP" sz="2000" dirty="0"/>
          </a:p>
          <a:p>
            <a:pPr marL="0" indent="0">
              <a:buNone/>
            </a:pPr>
            <a:r>
              <a:rPr lang="ja-JP" altLang="en-US" sz="2400" b="1" dirty="0" smtClean="0"/>
              <a:t>◯その他</a:t>
            </a:r>
            <a:r>
              <a:rPr lang="ja-JP" altLang="en-US" sz="2400" dirty="0" smtClean="0"/>
              <a:t> </a:t>
            </a:r>
            <a:r>
              <a:rPr lang="en-US" altLang="ja-JP" sz="2400" dirty="0"/>
              <a:t>: </a:t>
            </a:r>
          </a:p>
          <a:p>
            <a:r>
              <a:rPr lang="ja-JP" altLang="en-US" sz="1600" dirty="0"/>
              <a:t>教室の録画システムが使える場合、講義内容を記録し見返せるように共有します。</a:t>
            </a:r>
            <a:endParaRPr lang="en-US" altLang="ja-JP" sz="1600" dirty="0"/>
          </a:p>
          <a:p>
            <a:r>
              <a:rPr lang="ja-JP" altLang="en-US" sz="1600" dirty="0"/>
              <a:t>あめ・がむ・飲み物などはご自由に。お手洗い許可不要。スマホ通話は教室の外で。</a:t>
            </a:r>
            <a:r>
              <a:rPr lang="en-US" altLang="ja-JP" sz="1600" dirty="0"/>
              <a:t> </a:t>
            </a:r>
          </a:p>
          <a:p>
            <a:r>
              <a:rPr lang="ja-JP" altLang="en-US" sz="1600" dirty="0"/>
              <a:t>周囲に迷惑となる程度の私語は控えて下さい（小さな声で教え合うのは</a:t>
            </a:r>
            <a:r>
              <a:rPr lang="en-US" altLang="ja-JP" sz="1600" dirty="0"/>
              <a:t>OK</a:t>
            </a:r>
            <a:r>
              <a:rPr lang="ja-JP" altLang="en-US" sz="1600" dirty="0"/>
              <a:t>）（本学の私担当の講義で私語が問題になったことは無いですが、念の為）</a:t>
            </a:r>
            <a:r>
              <a:rPr lang="ja-JP" altLang="en-US" sz="1600" dirty="0" smtClean="0"/>
              <a:t>。</a:t>
            </a:r>
            <a:endParaRPr lang="en-US" altLang="ja-JP" sz="1600" dirty="0" smtClean="0"/>
          </a:p>
          <a:p>
            <a:r>
              <a:rPr lang="ja-JP" altLang="en-US" sz="1600" dirty="0" smtClean="0"/>
              <a:t>小テストの解答データの共有やコピー、プログラミング課題の解答データの共有やコピーペーストは、カンニングと同等の扱いとするので絶対に行わないでください。（わからない部分の教え合いは奨励します。）</a:t>
            </a:r>
            <a:endParaRPr lang="en-US" altLang="ja-JP" sz="1600" dirty="0" smtClean="0"/>
          </a:p>
        </p:txBody>
      </p:sp>
    </p:spTree>
    <p:extLst>
      <p:ext uri="{BB962C8B-B14F-4D97-AF65-F5344CB8AC3E}">
        <p14:creationId xmlns:p14="http://schemas.microsoft.com/office/powerpoint/2010/main" val="97150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4364842"/>
            <a:ext cx="9267818" cy="487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2390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83219" y="1478604"/>
            <a:ext cx="5217190" cy="4348263"/>
          </a:xfrm>
        </p:spPr>
        <p:txBody>
          <a:bodyPr>
            <a:normAutofit/>
          </a:bodyPr>
          <a:lstStyle/>
          <a:p>
            <a:pPr marL="0" indent="0">
              <a:buNone/>
            </a:pPr>
            <a:r>
              <a:rPr lang="ja-JP" altLang="en-US" sz="2400" dirty="0"/>
              <a:t>ここまでに紹介した</a:t>
            </a:r>
            <a:r>
              <a:rPr kumimoji="1" lang="en-US" altLang="ja-JP" sz="2400" dirty="0"/>
              <a:t>Texture</a:t>
            </a:r>
            <a:r>
              <a:rPr kumimoji="1" lang="ja-JP" altLang="en-US" sz="2400" dirty="0"/>
              <a:t>合成</a:t>
            </a:r>
            <a:r>
              <a:rPr lang="ja-JP" altLang="en-US" sz="2400" dirty="0"/>
              <a:t>は，以下</a:t>
            </a:r>
            <a:r>
              <a:rPr lang="en-US" altLang="ja-JP" sz="2400" dirty="0"/>
              <a:t>2</a:t>
            </a:r>
            <a:r>
              <a:rPr lang="ja-JP" altLang="en-US" sz="2400" dirty="0"/>
              <a:t>ステップよりなる</a:t>
            </a:r>
            <a:endParaRPr lang="en-US" altLang="ja-JP" sz="2400" dirty="0"/>
          </a:p>
          <a:p>
            <a:pPr marL="0" indent="0">
              <a:buNone/>
            </a:pPr>
            <a:r>
              <a:rPr lang="en-US" altLang="ja-JP" sz="2400" dirty="0"/>
              <a:t>1. </a:t>
            </a:r>
            <a:r>
              <a:rPr lang="ja-JP" altLang="en-US" sz="2400" dirty="0"/>
              <a:t>最類似</a:t>
            </a:r>
            <a:r>
              <a:rPr lang="en-US" altLang="ja-JP" sz="2400" dirty="0"/>
              <a:t>Patch</a:t>
            </a:r>
            <a:r>
              <a:rPr lang="ja-JP" altLang="en-US" sz="2400" dirty="0"/>
              <a:t>検索</a:t>
            </a:r>
            <a:endParaRPr lang="en-US" altLang="ja-JP" sz="2400" dirty="0"/>
          </a:p>
          <a:p>
            <a:pPr marL="0" indent="0">
              <a:buNone/>
            </a:pPr>
            <a:r>
              <a:rPr kumimoji="1" lang="en-US" altLang="ja-JP" sz="2400" dirty="0"/>
              <a:t>2. Patch</a:t>
            </a:r>
            <a:r>
              <a:rPr kumimoji="1" lang="ja-JP" altLang="en-US" sz="2400" dirty="0"/>
              <a:t>の混合</a:t>
            </a:r>
            <a:endParaRPr kumimoji="1" lang="en-US" altLang="ja-JP" sz="2400" dirty="0"/>
          </a:p>
          <a:p>
            <a:pPr marL="0" indent="0">
              <a:buNone/>
            </a:pPr>
            <a:r>
              <a:rPr lang="ja-JP" altLang="en-US" sz="2400" dirty="0"/>
              <a:t>特に</a:t>
            </a:r>
            <a:r>
              <a:rPr lang="en-US" altLang="ja-JP" sz="2400" dirty="0"/>
              <a:t>1</a:t>
            </a:r>
            <a:r>
              <a:rPr lang="ja-JP" altLang="en-US" sz="2400" dirty="0"/>
              <a:t>が計算のボトルネックに</a:t>
            </a:r>
            <a:endParaRPr lang="en-US" altLang="ja-JP" sz="2400" dirty="0"/>
          </a:p>
          <a:p>
            <a:pPr marL="0" indent="0">
              <a:buNone/>
            </a:pPr>
            <a:endParaRPr kumimoji="1" lang="en-US" altLang="ja-JP" sz="2400" dirty="0"/>
          </a:p>
          <a:p>
            <a:pPr marL="0" indent="0">
              <a:buNone/>
            </a:pPr>
            <a:r>
              <a:rPr lang="en-US" altLang="ja-JP" sz="2400" b="1" dirty="0">
                <a:solidFill>
                  <a:srgbClr val="FF0000"/>
                </a:solidFill>
                <a:sym typeface="Wingdings" panose="05000000000000000000" pitchFamily="2" charset="2"/>
              </a:rPr>
              <a:t> </a:t>
            </a:r>
            <a:r>
              <a:rPr lang="en-US" altLang="ja-JP" sz="2400" b="1" dirty="0" err="1">
                <a:solidFill>
                  <a:srgbClr val="FF0000"/>
                </a:solidFill>
                <a:sym typeface="Wingdings" panose="05000000000000000000" pitchFamily="2" charset="2"/>
              </a:rPr>
              <a:t>PatchMatch</a:t>
            </a:r>
            <a:endParaRPr kumimoji="1" lang="en-US" altLang="ja-JP" sz="2400" b="1" dirty="0">
              <a:solidFill>
                <a:srgbClr val="FF0000"/>
              </a:solidFill>
            </a:endParaRPr>
          </a:p>
          <a:p>
            <a:pPr marL="0" indent="0">
              <a:buNone/>
            </a:pPr>
            <a:r>
              <a:rPr lang="ja-JP" altLang="en-US" sz="2400" dirty="0"/>
              <a:t>隣接画素の</a:t>
            </a:r>
            <a:r>
              <a:rPr lang="en-US" altLang="ja-JP" sz="2400" dirty="0"/>
              <a:t>matching</a:t>
            </a:r>
            <a:r>
              <a:rPr lang="ja-JP" altLang="en-US" sz="2400" dirty="0"/>
              <a:t>を利用した近似的な最類似</a:t>
            </a:r>
            <a:r>
              <a:rPr lang="en-US" altLang="ja-JP" sz="2400" dirty="0"/>
              <a:t>Patch</a:t>
            </a:r>
            <a:r>
              <a:rPr lang="ja-JP" altLang="en-US" sz="2400" dirty="0"/>
              <a:t>検索手法</a:t>
            </a:r>
            <a:endParaRPr kumimoji="1" lang="ja-JP" altLang="en-US" sz="2400" dirty="0"/>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45465"/>
          <a:stretch/>
        </p:blipFill>
        <p:spPr>
          <a:xfrm>
            <a:off x="5676899" y="1842133"/>
            <a:ext cx="5880101" cy="17707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535"/>
          <a:stretch/>
        </p:blipFill>
        <p:spPr>
          <a:xfrm>
            <a:off x="6286500" y="3779558"/>
            <a:ext cx="4902200" cy="1770753"/>
          </a:xfrm>
          <a:prstGeom prst="rect">
            <a:avLst/>
          </a:prstGeom>
        </p:spPr>
      </p:pic>
      <p:sp>
        <p:nvSpPr>
          <p:cNvPr id="11" name="正方形/長方形 10"/>
          <p:cNvSpPr/>
          <p:nvPr/>
        </p:nvSpPr>
        <p:spPr>
          <a:xfrm>
            <a:off x="6763194" y="6064274"/>
            <a:ext cx="453842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5" name="タイトル 1"/>
          <p:cNvSpPr txBox="1">
            <a:spLocks/>
          </p:cNvSpPr>
          <p:nvPr/>
        </p:nvSpPr>
        <p:spPr>
          <a:xfrm>
            <a:off x="1061205" y="511040"/>
            <a:ext cx="10344437"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a:t>PatchMatch</a:t>
            </a:r>
            <a:endParaRPr lang="ja-JP" altLang="en-US" dirty="0"/>
          </a:p>
        </p:txBody>
      </p:sp>
      <p:sp>
        <p:nvSpPr>
          <p:cNvPr id="16" name="正方形/長方形 15"/>
          <p:cNvSpPr/>
          <p:nvPr/>
        </p:nvSpPr>
        <p:spPr>
          <a:xfrm>
            <a:off x="5226995" y="398834"/>
            <a:ext cx="6679659" cy="646331"/>
          </a:xfrm>
          <a:prstGeom prst="rect">
            <a:avLst/>
          </a:prstGeom>
        </p:spPr>
        <p:txBody>
          <a:bodyPr wrap="square">
            <a:spAutoFit/>
          </a:bodyPr>
          <a:lstStyle/>
          <a:p>
            <a:r>
              <a:rPr lang="en-US" altLang="ja-JP" dirty="0"/>
              <a:t>Connelly Barnes, et al. </a:t>
            </a:r>
            <a:r>
              <a:rPr lang="en-US" altLang="ja-JP" dirty="0" err="1"/>
              <a:t>PatchMatch</a:t>
            </a:r>
            <a:r>
              <a:rPr lang="en-US" altLang="ja-JP" dirty="0"/>
              <a:t>: A Randomized Correspondence Algorithm for Structural Image Editing, SIGGRAPH 2009.</a:t>
            </a:r>
          </a:p>
        </p:txBody>
      </p:sp>
    </p:spTree>
    <p:extLst>
      <p:ext uri="{BB962C8B-B14F-4D97-AF65-F5344CB8AC3E}">
        <p14:creationId xmlns:p14="http://schemas.microsoft.com/office/powerpoint/2010/main" val="2242141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1205" y="511040"/>
            <a:ext cx="10344437" cy="733270"/>
          </a:xfrm>
        </p:spPr>
        <p:txBody>
          <a:bodyPr/>
          <a:lstStyle/>
          <a:p>
            <a:r>
              <a:rPr kumimoji="1" lang="en-US" altLang="ja-JP" dirty="0" err="1"/>
              <a:t>PatchMatch</a:t>
            </a:r>
            <a:endParaRPr kumimoji="1" lang="ja-JP" altLang="en-US" dirty="0"/>
          </a:p>
        </p:txBody>
      </p:sp>
      <p:sp>
        <p:nvSpPr>
          <p:cNvPr id="3" name="コンテンツ プレースホルダー 2"/>
          <p:cNvSpPr>
            <a:spLocks noGrp="1"/>
          </p:cNvSpPr>
          <p:nvPr>
            <p:ph idx="1"/>
          </p:nvPr>
        </p:nvSpPr>
        <p:spPr>
          <a:xfrm>
            <a:off x="282990" y="1982551"/>
            <a:ext cx="5879482" cy="3980504"/>
          </a:xfrm>
          <a:solidFill>
            <a:schemeClr val="accent4">
              <a:lumMod val="20000"/>
              <a:lumOff val="80000"/>
            </a:schemeClr>
          </a:solidFill>
        </p:spPr>
        <p:txBody>
          <a:bodyPr>
            <a:normAutofit/>
          </a:bodyPr>
          <a:lstStyle/>
          <a:p>
            <a:pPr marL="0" indent="0">
              <a:buNone/>
            </a:pPr>
            <a:endParaRPr lang="en-US" altLang="ja-JP" sz="2000" b="1" dirty="0"/>
          </a:p>
          <a:p>
            <a:pPr marL="0" indent="0">
              <a:buNone/>
            </a:pPr>
            <a:r>
              <a:rPr lang="ja-JP" altLang="en-US" sz="2000" b="1" dirty="0"/>
              <a:t>問題</a:t>
            </a:r>
            <a:r>
              <a:rPr lang="ja-JP" altLang="en-US" sz="2000" dirty="0"/>
              <a:t> 画像</a:t>
            </a:r>
            <a:r>
              <a:rPr lang="en-US" altLang="ja-JP" sz="2000" dirty="0"/>
              <a:t>A</a:t>
            </a:r>
            <a:r>
              <a:rPr lang="ja-JP" altLang="en-US" sz="2000" dirty="0"/>
              <a:t>の全パッチについて，画像</a:t>
            </a:r>
            <a:r>
              <a:rPr lang="en-US" altLang="ja-JP" sz="2000" dirty="0"/>
              <a:t>B</a:t>
            </a:r>
            <a:r>
              <a:rPr lang="ja-JP" altLang="en-US" sz="2000" dirty="0"/>
              <a:t>内の最も類似するパッチを検索する</a:t>
            </a:r>
            <a:endParaRPr lang="en-US" altLang="ja-JP" sz="2000" dirty="0"/>
          </a:p>
          <a:p>
            <a:pPr marL="0" indent="0">
              <a:buNone/>
            </a:pPr>
            <a:endParaRPr kumimoji="1" lang="en-US" altLang="ja-JP" sz="2000" dirty="0"/>
          </a:p>
          <a:p>
            <a:pPr marL="457200" indent="-457200">
              <a:buAutoNum type="arabicPeriod"/>
            </a:pPr>
            <a:r>
              <a:rPr lang="ja-JP" altLang="en-US" sz="2000" dirty="0"/>
              <a:t>初期化</a:t>
            </a:r>
            <a:r>
              <a:rPr lang="en-US" altLang="ja-JP" sz="2000" dirty="0"/>
              <a:t>: </a:t>
            </a:r>
            <a:r>
              <a:rPr lang="ja-JP" altLang="en-US" sz="2000" dirty="0"/>
              <a:t>ランダムに対応付け</a:t>
            </a:r>
            <a:endParaRPr lang="en-US" altLang="ja-JP" sz="2000" dirty="0"/>
          </a:p>
          <a:p>
            <a:pPr marL="457200" indent="-457200">
              <a:buAutoNum type="arabicPeriod"/>
            </a:pPr>
            <a:r>
              <a:rPr lang="ja-JP" altLang="en-US" sz="2000" dirty="0"/>
              <a:t>更新</a:t>
            </a:r>
            <a:r>
              <a:rPr lang="en-US" altLang="ja-JP" sz="2000" dirty="0"/>
              <a:t>:</a:t>
            </a:r>
            <a:r>
              <a:rPr lang="ja-JP" altLang="en-US" sz="2000" dirty="0"/>
              <a:t> 画像</a:t>
            </a:r>
            <a:r>
              <a:rPr lang="en-US" altLang="ja-JP" sz="2000" dirty="0"/>
              <a:t>A</a:t>
            </a:r>
            <a:r>
              <a:rPr lang="ja-JP" altLang="en-US" sz="2000" dirty="0"/>
              <a:t>のパッチをラスタスキャンし</a:t>
            </a:r>
            <a:r>
              <a:rPr lang="en-US" altLang="ja-JP" sz="2000" dirty="0"/>
              <a:t>…</a:t>
            </a:r>
          </a:p>
          <a:p>
            <a:pPr marL="0" indent="0">
              <a:buNone/>
            </a:pPr>
            <a:r>
              <a:rPr lang="en-US" altLang="ja-JP" sz="2000" b="1" dirty="0"/>
              <a:t>2-1. Propagate, </a:t>
            </a:r>
            <a:r>
              <a:rPr lang="ja-JP" altLang="en-US" sz="2000" dirty="0"/>
              <a:t>上隣・左隣のパッチの対応と現在の対応を比べ，最も類似したものを採用</a:t>
            </a:r>
            <a:endParaRPr lang="en-US" altLang="ja-JP" sz="2000" dirty="0"/>
          </a:p>
          <a:p>
            <a:pPr marL="0" indent="0">
              <a:buNone/>
            </a:pPr>
            <a:r>
              <a:rPr lang="en-US" altLang="ja-JP" sz="2000" b="1" dirty="0"/>
              <a:t>2-2. Search, </a:t>
            </a:r>
            <a:r>
              <a:rPr lang="ja-JP" altLang="en-US" sz="2000" dirty="0"/>
              <a:t>ランダムに数個のマッチングを作成し，もし現在の対応よりも類似していれば採用</a:t>
            </a:r>
            <a:endParaRPr lang="en-US" altLang="ja-JP" sz="2000" dirty="0"/>
          </a:p>
        </p:txBody>
      </p:sp>
      <p:sp>
        <p:nvSpPr>
          <p:cNvPr id="7" name="正方形/長方形 6"/>
          <p:cNvSpPr/>
          <p:nvPr/>
        </p:nvSpPr>
        <p:spPr>
          <a:xfrm>
            <a:off x="5226995" y="398834"/>
            <a:ext cx="6679659" cy="646331"/>
          </a:xfrm>
          <a:prstGeom prst="rect">
            <a:avLst/>
          </a:prstGeom>
        </p:spPr>
        <p:txBody>
          <a:bodyPr wrap="square">
            <a:spAutoFit/>
          </a:bodyPr>
          <a:lstStyle/>
          <a:p>
            <a:r>
              <a:rPr lang="en-US" altLang="ja-JP" dirty="0"/>
              <a:t>Connelly Barnes, et al. </a:t>
            </a:r>
            <a:r>
              <a:rPr lang="en-US" altLang="ja-JP" dirty="0" err="1"/>
              <a:t>PatchMatch</a:t>
            </a:r>
            <a:r>
              <a:rPr lang="en-US" altLang="ja-JP" dirty="0"/>
              <a:t>: A Randomized Correspondence Algorithm for Structural Image Editing, SIGGRAPH 2009.</a:t>
            </a:r>
          </a:p>
        </p:txBody>
      </p:sp>
      <p:pic>
        <p:nvPicPr>
          <p:cNvPr id="8" name="図 7"/>
          <p:cNvPicPr>
            <a:picLocks noChangeAspect="1"/>
          </p:cNvPicPr>
          <p:nvPr/>
        </p:nvPicPr>
        <p:blipFill>
          <a:blip r:embed="rId3"/>
          <a:stretch>
            <a:fillRect/>
          </a:stretch>
        </p:blipFill>
        <p:spPr>
          <a:xfrm>
            <a:off x="6322979" y="1623121"/>
            <a:ext cx="5727884" cy="3400675"/>
          </a:xfrm>
          <a:prstGeom prst="rect">
            <a:avLst/>
          </a:prstGeom>
        </p:spPr>
      </p:pic>
      <p:sp>
        <p:nvSpPr>
          <p:cNvPr id="4" name="正方形/長方形 3"/>
          <p:cNvSpPr/>
          <p:nvPr/>
        </p:nvSpPr>
        <p:spPr>
          <a:xfrm>
            <a:off x="6267623" y="5085834"/>
            <a:ext cx="5853042" cy="1831271"/>
          </a:xfrm>
          <a:prstGeom prst="rect">
            <a:avLst/>
          </a:prstGeom>
        </p:spPr>
        <p:txBody>
          <a:bodyPr wrap="square">
            <a:spAutoFit/>
          </a:bodyPr>
          <a:lstStyle/>
          <a:p>
            <a:pPr>
              <a:spcBef>
                <a:spcPts val="600"/>
              </a:spcBef>
            </a:pP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b,c</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では青いパッチ対応付けの更新を行なう．</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Propagate:</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左のパッチ</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の対応先を確認し，その右隣（青破線）と青パッチを比較．現在の対応よりも類似性が高ければ対応付けを更新．上のパッチ</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についても同様の処理をする．</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Search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ランダムにパッチを選択し，現在よりも良い対応が見つかれば更新．パッチ選択の窓を徐々に小さくする．</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53578" y="1190717"/>
            <a:ext cx="453842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3630449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en-US" altLang="ja-JP" b="1" dirty="0"/>
              <a:t>Seam Carving</a:t>
            </a:r>
            <a:endParaRPr kumimoji="1" lang="ja-JP" altLang="en-US" b="1" dirty="0"/>
          </a:p>
        </p:txBody>
      </p:sp>
    </p:spTree>
    <p:extLst>
      <p:ext uri="{BB962C8B-B14F-4D97-AF65-F5344CB8AC3E}">
        <p14:creationId xmlns:p14="http://schemas.microsoft.com/office/powerpoint/2010/main" val="1963790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09410" y="4210289"/>
            <a:ext cx="10984305" cy="2865422"/>
          </a:xfrm>
        </p:spPr>
        <p:txBody>
          <a:bodyPr>
            <a:normAutofit/>
          </a:bodyPr>
          <a:lstStyle/>
          <a:p>
            <a:pPr marL="0" indent="0">
              <a:buNone/>
            </a:pPr>
            <a:r>
              <a:rPr lang="ja-JP" altLang="en-US" b="1" dirty="0"/>
              <a:t>背景</a:t>
            </a:r>
            <a:r>
              <a:rPr lang="ja-JP" altLang="en-US" dirty="0"/>
              <a:t> </a:t>
            </a:r>
            <a:r>
              <a:rPr lang="en-US" altLang="ja-JP" dirty="0"/>
              <a:t>: </a:t>
            </a:r>
            <a:r>
              <a:rPr lang="ja-JP" altLang="en-US" dirty="0"/>
              <a:t>コンテンツの縦横比を変化させたいことが多くある（</a:t>
            </a:r>
            <a:r>
              <a:rPr lang="en-US" altLang="ja-JP" dirty="0"/>
              <a:t>image retargeting</a:t>
            </a:r>
            <a:r>
              <a:rPr lang="ja-JP" altLang="en-US" dirty="0"/>
              <a:t>と呼ばれる）</a:t>
            </a:r>
            <a:endParaRPr lang="en-US" altLang="ja-JP" dirty="0"/>
          </a:p>
          <a:p>
            <a:pPr marL="0" indent="0">
              <a:buNone/>
            </a:pPr>
            <a:r>
              <a:rPr kumimoji="1" lang="ja-JP" altLang="en-US" b="1" dirty="0"/>
              <a:t>問題</a:t>
            </a:r>
            <a:r>
              <a:rPr kumimoji="1" lang="ja-JP" altLang="en-US" dirty="0"/>
              <a:t> </a:t>
            </a:r>
            <a:r>
              <a:rPr kumimoji="1" lang="en-US" altLang="ja-JP" dirty="0"/>
              <a:t>: </a:t>
            </a:r>
            <a:r>
              <a:rPr kumimoji="1" lang="ja-JP" altLang="en-US" dirty="0"/>
              <a:t>画像の</a:t>
            </a:r>
            <a:r>
              <a:rPr kumimoji="1" lang="en-US" altLang="ja-JP" dirty="0"/>
              <a:t>retargeting</a:t>
            </a:r>
            <a:r>
              <a:rPr kumimoji="1" lang="ja-JP" altLang="en-US" dirty="0"/>
              <a:t>において単純に横方向に伸縮させると，撮影されたものの縦横比も変化してしまう</a:t>
            </a:r>
            <a:endParaRPr kumimoji="1" lang="en-US" altLang="ja-JP" dirty="0"/>
          </a:p>
          <a:p>
            <a:pPr marL="0" indent="0">
              <a:buNone/>
            </a:pPr>
            <a:r>
              <a:rPr lang="ja-JP" altLang="en-US" b="1" dirty="0"/>
              <a:t>提案</a:t>
            </a:r>
            <a:r>
              <a:rPr lang="ja-JP" altLang="en-US" dirty="0"/>
              <a:t> </a:t>
            </a:r>
            <a:r>
              <a:rPr lang="en-US" altLang="ja-JP" dirty="0"/>
              <a:t>: </a:t>
            </a:r>
            <a:r>
              <a:rPr lang="ja-JP" altLang="en-US" dirty="0"/>
              <a:t>画像全体の縦横比を変化させながら映ったものの縦横比を変化させない</a:t>
            </a:r>
            <a:r>
              <a:rPr lang="en-US" altLang="ja-JP" dirty="0"/>
              <a:t>retargeting</a:t>
            </a:r>
            <a:r>
              <a:rPr lang="ja-JP" altLang="en-US" dirty="0"/>
              <a:t>手法</a:t>
            </a:r>
            <a:endParaRPr kumimoji="1" lang="ja-JP" altLang="en-US" dirty="0"/>
          </a:p>
        </p:txBody>
      </p:sp>
      <p:pic>
        <p:nvPicPr>
          <p:cNvPr id="5" name="図 4"/>
          <p:cNvPicPr>
            <a:picLocks noChangeAspect="1"/>
          </p:cNvPicPr>
          <p:nvPr/>
        </p:nvPicPr>
        <p:blipFill rotWithShape="1">
          <a:blip r:embed="rId2"/>
          <a:srcRect l="17500" t="22033" r="20119" b="29835"/>
          <a:stretch/>
        </p:blipFill>
        <p:spPr>
          <a:xfrm>
            <a:off x="1146627" y="116113"/>
            <a:ext cx="9158516" cy="3827702"/>
          </a:xfrm>
          <a:prstGeom prst="rect">
            <a:avLst/>
          </a:prstGeom>
        </p:spPr>
      </p:pic>
    </p:spTree>
    <p:extLst>
      <p:ext uri="{BB962C8B-B14F-4D97-AF65-F5344CB8AC3E}">
        <p14:creationId xmlns:p14="http://schemas.microsoft.com/office/powerpoint/2010/main" val="2780456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7039" y="317500"/>
            <a:ext cx="10127961" cy="733270"/>
          </a:xfrm>
        </p:spPr>
        <p:txBody>
          <a:bodyPr/>
          <a:lstStyle/>
          <a:p>
            <a:r>
              <a:rPr kumimoji="1" lang="ja-JP" altLang="en-US" dirty="0"/>
              <a:t>アイディア</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010" y="1008080"/>
                <a:ext cx="9982819" cy="5296829"/>
              </a:xfrm>
            </p:spPr>
            <p:txBody>
              <a:bodyPr/>
              <a:lstStyle/>
              <a:p>
                <a:r>
                  <a:rPr kumimoji="1" lang="ja-JP" altLang="en-US" dirty="0"/>
                  <a:t>各画素に重要度を定義（例 </a:t>
                </a:r>
                <a:r>
                  <a:rPr kumimoji="1" lang="en-US" altLang="ja-JP" dirty="0"/>
                  <a:t>:</a:t>
                </a:r>
                <a:r>
                  <a:rPr kumimoji="1" lang="ja-JP" altLang="en-US"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𝑥</m:t>
                        </m:r>
                      </m:sub>
                      <m:sup>
                        <m:r>
                          <a:rPr lang="en-US" altLang="ja-JP" i="1">
                            <a:latin typeface="Cambria Math" panose="02040503050406030204" pitchFamily="18" charset="0"/>
                          </a:rPr>
                          <m:t>2</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𝑦</m:t>
                        </m:r>
                      </m:sub>
                      <m:sup>
                        <m:r>
                          <a:rPr lang="en-US" altLang="ja-JP" i="1">
                            <a:latin typeface="Cambria Math" panose="02040503050406030204" pitchFamily="18" charset="0"/>
                          </a:rPr>
                          <m:t>2</m:t>
                        </m:r>
                      </m:sup>
                    </m:sSubSup>
                  </m:oMath>
                </a14:m>
                <a:r>
                  <a:rPr kumimoji="1" lang="ja-JP" altLang="en-US" dirty="0"/>
                  <a:t> </a:t>
                </a:r>
                <a:r>
                  <a:rPr kumimoji="1" lang="en-US" altLang="ja-JP" dirty="0"/>
                  <a:t>or </a:t>
                </a:r>
                <a14:m>
                  <m:oMath xmlns:m="http://schemas.openxmlformats.org/officeDocument/2006/math">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𝑥</m:t>
                            </m:r>
                          </m:sub>
                        </m:sSub>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dirty="0"/>
                  <a:t> </a:t>
                </a:r>
                <a:r>
                  <a:rPr kumimoji="1" lang="ja-JP" altLang="en-US" dirty="0"/>
                  <a:t>）</a:t>
                </a:r>
                <a:endParaRPr kumimoji="1" lang="en-US" altLang="ja-JP" dirty="0"/>
              </a:p>
              <a:p>
                <a:r>
                  <a:rPr kumimoji="1" lang="ja-JP" altLang="en-US" dirty="0"/>
                  <a:t>横方向に縮める場合は，以下の条件を満たす</a:t>
                </a:r>
                <a:r>
                  <a:rPr kumimoji="1" lang="en-US" altLang="ja-JP" dirty="0"/>
                  <a:t>seam</a:t>
                </a:r>
                <a:r>
                  <a:rPr kumimoji="1" lang="ja-JP" altLang="en-US" dirty="0"/>
                  <a:t>を計算しそれを間引く</a:t>
                </a:r>
                <a:endParaRPr kumimoji="1" lang="en-US" altLang="ja-JP" dirty="0"/>
              </a:p>
              <a:p>
                <a:pPr lvl="1"/>
                <a:r>
                  <a:rPr lang="ja-JP" altLang="en-US" dirty="0"/>
                  <a:t>画像の上辺から下辺へ画素をひとつずつつないだもの</a:t>
                </a:r>
                <a:endParaRPr lang="en-US" altLang="ja-JP" dirty="0"/>
              </a:p>
              <a:p>
                <a:pPr lvl="1"/>
                <a:r>
                  <a:rPr kumimoji="1" lang="ja-JP" altLang="en-US" dirty="0"/>
                  <a:t>ひとつ下に行く際，一画素分横方向に移動できる</a:t>
                </a:r>
                <a:endParaRPr kumimoji="1" lang="en-US" altLang="ja-JP" dirty="0"/>
              </a:p>
              <a:p>
                <a:pPr lvl="1"/>
                <a:r>
                  <a:rPr lang="ja-JP" altLang="en-US" dirty="0"/>
                  <a:t>重要度の総和が最小となる</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010" y="1008080"/>
                <a:ext cx="9982819" cy="5296829"/>
              </a:xfrm>
              <a:blipFill rotWithShape="0">
                <a:blip r:embed="rId2"/>
                <a:stretch>
                  <a:fillRect l="-1100" t="-1266"/>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a:srcRect l="19762" t="36099" r="63810" b="46099"/>
          <a:stretch/>
        </p:blipFill>
        <p:spPr>
          <a:xfrm>
            <a:off x="299810" y="4248089"/>
            <a:ext cx="3512458" cy="2061663"/>
          </a:xfrm>
          <a:prstGeom prst="rect">
            <a:avLst/>
          </a:prstGeom>
        </p:spPr>
      </p:pic>
      <p:sp>
        <p:nvSpPr>
          <p:cNvPr id="6" name="正方形/長方形 5"/>
          <p:cNvSpPr/>
          <p:nvPr/>
        </p:nvSpPr>
        <p:spPr>
          <a:xfrm>
            <a:off x="235426" y="3844350"/>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重要度マップ</a:t>
            </a:r>
          </a:p>
        </p:txBody>
      </p:sp>
      <p:sp>
        <p:nvSpPr>
          <p:cNvPr id="7" name="正方形/長方形 6"/>
          <p:cNvSpPr/>
          <p:nvPr/>
        </p:nvSpPr>
        <p:spPr>
          <a:xfrm>
            <a:off x="1959488" y="6275552"/>
            <a:ext cx="177163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図は論文より</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 name="グループ化 11"/>
          <p:cNvGrpSpPr/>
          <p:nvPr/>
        </p:nvGrpSpPr>
        <p:grpSpPr>
          <a:xfrm>
            <a:off x="4087587" y="4085317"/>
            <a:ext cx="8076641" cy="2086883"/>
            <a:chOff x="4068962" y="4085317"/>
            <a:chExt cx="7147678" cy="1846853"/>
          </a:xfrm>
        </p:grpSpPr>
        <p:pic>
          <p:nvPicPr>
            <p:cNvPr id="10" name="図 9"/>
            <p:cNvPicPr>
              <a:picLocks noChangeAspect="1"/>
            </p:cNvPicPr>
            <p:nvPr/>
          </p:nvPicPr>
          <p:blipFill rotWithShape="1">
            <a:blip r:embed="rId4"/>
            <a:srcRect l="12042" t="65820" r="16782" b="7302"/>
            <a:stretch/>
          </p:blipFill>
          <p:spPr>
            <a:xfrm>
              <a:off x="4068962" y="4085317"/>
              <a:ext cx="3837214" cy="1843315"/>
            </a:xfrm>
            <a:prstGeom prst="rect">
              <a:avLst/>
            </a:prstGeom>
          </p:spPr>
        </p:pic>
        <p:pic>
          <p:nvPicPr>
            <p:cNvPr id="11" name="図 10"/>
            <p:cNvPicPr>
              <a:picLocks noChangeAspect="1"/>
            </p:cNvPicPr>
            <p:nvPr/>
          </p:nvPicPr>
          <p:blipFill rotWithShape="1">
            <a:blip r:embed="rId4"/>
            <a:srcRect l="12692" t="36555" r="27238" b="36555"/>
            <a:stretch/>
          </p:blipFill>
          <p:spPr>
            <a:xfrm>
              <a:off x="7978139" y="4088130"/>
              <a:ext cx="3238501" cy="1844040"/>
            </a:xfrm>
            <a:prstGeom prst="rect">
              <a:avLst/>
            </a:prstGeom>
          </p:spPr>
        </p:pic>
      </p:grpSp>
    </p:spTree>
    <p:extLst>
      <p:ext uri="{BB962C8B-B14F-4D97-AF65-F5344CB8AC3E}">
        <p14:creationId xmlns:p14="http://schemas.microsoft.com/office/powerpoint/2010/main" val="3795443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a:t>解きたい問題</a:t>
            </a:r>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3"/>
            <a:ext cx="6641564" cy="3049088"/>
          </a:xfrm>
        </p:spPr>
        <p:txBody>
          <a:bodyPr>
            <a:normAutofit fontScale="92500" lnSpcReduction="10000"/>
          </a:bodyPr>
          <a:lstStyle/>
          <a:p>
            <a:r>
              <a:rPr kumimoji="1" lang="ja-JP" altLang="en-US" sz="2400" dirty="0"/>
              <a:t>サイズ </a:t>
            </a:r>
            <a:r>
              <a:rPr kumimoji="1" lang="en-US" altLang="ja-JP" sz="2400" dirty="0"/>
              <a:t>W x H </a:t>
            </a:r>
            <a:r>
              <a:rPr kumimoji="1" lang="ja-JP" altLang="en-US" sz="2400" dirty="0"/>
              <a:t>の</a:t>
            </a:r>
            <a:r>
              <a:rPr lang="ja-JP" altLang="en-US" sz="2400" dirty="0"/>
              <a:t>画像に対して</a:t>
            </a:r>
            <a:r>
              <a:rPr kumimoji="1" lang="en-US" altLang="ja-JP" sz="2400" dirty="0"/>
              <a:t>『</a:t>
            </a:r>
            <a:r>
              <a:rPr lang="ja-JP" altLang="en-US" sz="2400" dirty="0"/>
              <a:t>通る画素値の総和が最小となる</a:t>
            </a:r>
            <a:r>
              <a:rPr kumimoji="1" lang="en-US" altLang="ja-JP" sz="2400" dirty="0"/>
              <a:t>Seam』</a:t>
            </a:r>
            <a:r>
              <a:rPr kumimoji="1" lang="ja-JP" altLang="en-US" sz="2400" dirty="0"/>
              <a:t>を求めよ</a:t>
            </a:r>
            <a:endParaRPr kumimoji="1" lang="en-US" altLang="ja-JP" sz="2400" dirty="0"/>
          </a:p>
          <a:p>
            <a:r>
              <a:rPr lang="ja-JP" altLang="en-US" sz="2400" dirty="0"/>
              <a:t>ただし</a:t>
            </a:r>
            <a:r>
              <a:rPr lang="en-US" altLang="ja-JP" sz="2400" dirty="0"/>
              <a:t>…</a:t>
            </a:r>
          </a:p>
          <a:p>
            <a:pPr lvl="1"/>
            <a:r>
              <a:rPr lang="en-US" altLang="ja-JP" sz="2000" dirty="0"/>
              <a:t>Seam</a:t>
            </a:r>
            <a:r>
              <a:rPr lang="ja-JP" altLang="en-US" sz="2000" dirty="0"/>
              <a:t>は画素をつなぐものとする</a:t>
            </a:r>
            <a:endParaRPr lang="en-US" altLang="ja-JP" sz="2000" dirty="0"/>
          </a:p>
          <a:p>
            <a:pPr lvl="1"/>
            <a:r>
              <a:rPr lang="en-US" altLang="ja-JP" sz="2000" dirty="0"/>
              <a:t>Seam</a:t>
            </a:r>
            <a:r>
              <a:rPr lang="ja-JP" altLang="en-US" sz="2000" dirty="0"/>
              <a:t>の始点は画像の上端，終点は画像の下端の画素とする</a:t>
            </a:r>
            <a:endParaRPr lang="en-US" altLang="ja-JP" sz="2000" dirty="0"/>
          </a:p>
          <a:p>
            <a:pPr lvl="1"/>
            <a:r>
              <a:rPr kumimoji="1" lang="ja-JP" altLang="en-US" sz="2000" dirty="0"/>
              <a:t>一行分上から下に移動する際，左右に１画素分移動してもよい</a:t>
            </a:r>
            <a:endParaRPr kumimoji="1" lang="en-US" altLang="ja-JP" sz="2000" dirty="0"/>
          </a:p>
          <a:p>
            <a:pPr lvl="1"/>
            <a:endParaRPr kumimoji="1" lang="en-US" altLang="ja-JP" sz="2000" dirty="0"/>
          </a:p>
          <a:p>
            <a:pPr marL="457200" lvl="1" indent="0">
              <a:buNone/>
            </a:pPr>
            <a:r>
              <a:rPr kumimoji="1" lang="en-US" altLang="ja-JP" sz="2000" dirty="0"/>
              <a:t>※</a:t>
            </a:r>
            <a:r>
              <a:rPr kumimoji="1" lang="ja-JP" altLang="en-US" sz="2000" dirty="0"/>
              <a:t>画素にはその画素の重要度が入っている</a:t>
            </a:r>
            <a:endParaRPr kumimoji="1" lang="en-US" altLang="ja-JP" sz="2000" dirty="0"/>
          </a:p>
        </p:txBody>
      </p:sp>
      <p:graphicFrame>
        <p:nvGraphicFramePr>
          <p:cNvPr id="4" name="表 4">
            <a:extLst>
              <a:ext uri="{FF2B5EF4-FFF2-40B4-BE49-F238E27FC236}">
                <a16:creationId xmlns:a16="http://schemas.microsoft.com/office/drawing/2014/main" id="{54073C58-9BBC-4C9F-A7C5-2F9D13AA832C}"/>
              </a:ext>
            </a:extLst>
          </p:cNvPr>
          <p:cNvGraphicFramePr>
            <a:graphicFrameLocks noGrp="1"/>
          </p:cNvGraphicFramePr>
          <p:nvPr>
            <p:extLst>
              <p:ext uri="{D42A27DB-BD31-4B8C-83A1-F6EECF244321}">
                <p14:modId xmlns:p14="http://schemas.microsoft.com/office/powerpoint/2010/main" val="1603990601"/>
              </p:ext>
            </p:extLst>
          </p:nvPr>
        </p:nvGraphicFramePr>
        <p:xfrm>
          <a:off x="7622391" y="1343722"/>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sp>
        <p:nvSpPr>
          <p:cNvPr id="5" name="フリーフォーム: 図形 4">
            <a:extLst>
              <a:ext uri="{FF2B5EF4-FFF2-40B4-BE49-F238E27FC236}">
                <a16:creationId xmlns:a16="http://schemas.microsoft.com/office/drawing/2014/main" id="{8EC0C5D4-03BC-4FD6-AA77-903B9BFF3CDD}"/>
              </a:ext>
            </a:extLst>
          </p:cNvPr>
          <p:cNvSpPr/>
          <p:nvPr/>
        </p:nvSpPr>
        <p:spPr>
          <a:xfrm>
            <a:off x="8164484" y="1551242"/>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図形 5">
            <a:extLst>
              <a:ext uri="{FF2B5EF4-FFF2-40B4-BE49-F238E27FC236}">
                <a16:creationId xmlns:a16="http://schemas.microsoft.com/office/drawing/2014/main" id="{F7390D93-FCDA-4C72-AEEF-A9ECCF331188}"/>
              </a:ext>
            </a:extLst>
          </p:cNvPr>
          <p:cNvSpPr/>
          <p:nvPr/>
        </p:nvSpPr>
        <p:spPr>
          <a:xfrm>
            <a:off x="9597044" y="1520762"/>
            <a:ext cx="678180" cy="2667000"/>
          </a:xfrm>
          <a:custGeom>
            <a:avLst/>
            <a:gdLst>
              <a:gd name="connsiteX0" fmla="*/ 678180 w 678180"/>
              <a:gd name="connsiteY0" fmla="*/ 0 h 2667000"/>
              <a:gd name="connsiteX1" fmla="*/ 342900 w 678180"/>
              <a:gd name="connsiteY1" fmla="*/ 403860 h 2667000"/>
              <a:gd name="connsiteX2" fmla="*/ 0 w 678180"/>
              <a:gd name="connsiteY2" fmla="*/ 792480 h 2667000"/>
              <a:gd name="connsiteX3" fmla="*/ 0 w 678180"/>
              <a:gd name="connsiteY3" fmla="*/ 1158240 h 2667000"/>
              <a:gd name="connsiteX4" fmla="*/ 0 w 678180"/>
              <a:gd name="connsiteY4" fmla="*/ 1531620 h 2667000"/>
              <a:gd name="connsiteX5" fmla="*/ 335280 w 678180"/>
              <a:gd name="connsiteY5" fmla="*/ 1927860 h 2667000"/>
              <a:gd name="connsiteX6" fmla="*/ 335280 w 678180"/>
              <a:gd name="connsiteY6" fmla="*/ 2308860 h 2667000"/>
              <a:gd name="connsiteX7" fmla="*/ 7620 w 678180"/>
              <a:gd name="connsiteY7" fmla="*/ 266700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180" h="2667000">
                <a:moveTo>
                  <a:pt x="678180" y="0"/>
                </a:moveTo>
                <a:lnTo>
                  <a:pt x="342900" y="403860"/>
                </a:lnTo>
                <a:lnTo>
                  <a:pt x="0" y="792480"/>
                </a:lnTo>
                <a:lnTo>
                  <a:pt x="0" y="1158240"/>
                </a:lnTo>
                <a:lnTo>
                  <a:pt x="0" y="1531620"/>
                </a:lnTo>
                <a:lnTo>
                  <a:pt x="335280" y="1927860"/>
                </a:lnTo>
                <a:lnTo>
                  <a:pt x="335280" y="2308860"/>
                </a:lnTo>
                <a:lnTo>
                  <a:pt x="7620" y="2667000"/>
                </a:lnTo>
              </a:path>
            </a:pathLst>
          </a:custGeom>
          <a:noFill/>
          <a:ln w="2857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F03B5956-C3C3-4634-BF55-E02AC434F0A4}"/>
              </a:ext>
            </a:extLst>
          </p:cNvPr>
          <p:cNvSpPr txBox="1">
            <a:spLocks/>
          </p:cNvSpPr>
          <p:nvPr/>
        </p:nvSpPr>
        <p:spPr>
          <a:xfrm>
            <a:off x="278780" y="4876632"/>
            <a:ext cx="8586743" cy="1700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t>Seam</a:t>
            </a:r>
            <a:r>
              <a:rPr lang="ja-JP" altLang="en-US" sz="2400" dirty="0"/>
              <a:t>の数は非常に多いので，すべての</a:t>
            </a:r>
            <a:r>
              <a:rPr lang="en-US" altLang="ja-JP" sz="2400" dirty="0"/>
              <a:t>seam</a:t>
            </a:r>
            <a:r>
              <a:rPr lang="ja-JP" altLang="en-US" sz="2400" dirty="0"/>
              <a:t>を作成し，画素値の総和が最も小さいものを見つけるのは非現実的</a:t>
            </a:r>
            <a:endParaRPr lang="en-US" altLang="ja-JP" sz="2400" dirty="0"/>
          </a:p>
          <a:p>
            <a:endParaRPr lang="en-US" altLang="ja-JP" sz="2400" dirty="0"/>
          </a:p>
          <a:p>
            <a:pPr marL="0" indent="0">
              <a:buNone/>
            </a:pPr>
            <a:r>
              <a:rPr lang="en-US" altLang="ja-JP" sz="2400" dirty="0">
                <a:sym typeface="Wingdings" panose="05000000000000000000" pitchFamily="2" charset="2"/>
              </a:rPr>
              <a:t> </a:t>
            </a:r>
            <a:r>
              <a:rPr lang="ja-JP" altLang="en-US" sz="2400" dirty="0">
                <a:sym typeface="Wingdings" panose="05000000000000000000" pitchFamily="2" charset="2"/>
              </a:rPr>
              <a:t>動的計画法 </a:t>
            </a:r>
            <a:r>
              <a:rPr lang="en-US" altLang="ja-JP" sz="2400" dirty="0">
                <a:sym typeface="Wingdings" panose="05000000000000000000" pitchFamily="2" charset="2"/>
              </a:rPr>
              <a:t>(Dynamic Programing) </a:t>
            </a:r>
            <a:r>
              <a:rPr lang="ja-JP" altLang="en-US" sz="2400" dirty="0">
                <a:sym typeface="Wingdings" panose="05000000000000000000" pitchFamily="2" charset="2"/>
              </a:rPr>
              <a:t>が利用できる</a:t>
            </a:r>
            <a:endParaRPr lang="en-US" altLang="ja-JP" sz="2000" dirty="0"/>
          </a:p>
        </p:txBody>
      </p:sp>
      <p:sp>
        <p:nvSpPr>
          <p:cNvPr id="10" name="タイトル 1">
            <a:extLst>
              <a:ext uri="{FF2B5EF4-FFF2-40B4-BE49-F238E27FC236}">
                <a16:creationId xmlns:a16="http://schemas.microsoft.com/office/drawing/2014/main" id="{CB02EB98-909A-454D-9C70-D78F60490983}"/>
              </a:ext>
            </a:extLst>
          </p:cNvPr>
          <p:cNvSpPr txBox="1">
            <a:spLocks/>
          </p:cNvSpPr>
          <p:nvPr/>
        </p:nvSpPr>
        <p:spPr>
          <a:xfrm>
            <a:off x="9051251" y="371191"/>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W</a:t>
            </a:r>
            <a:endParaRPr lang="ja-JP" altLang="en-US" dirty="0"/>
          </a:p>
        </p:txBody>
      </p:sp>
      <p:sp>
        <p:nvSpPr>
          <p:cNvPr id="11" name="タイトル 1">
            <a:extLst>
              <a:ext uri="{FF2B5EF4-FFF2-40B4-BE49-F238E27FC236}">
                <a16:creationId xmlns:a16="http://schemas.microsoft.com/office/drawing/2014/main" id="{30C1E598-8A56-49AD-9CC4-7ADC4734DC97}"/>
              </a:ext>
            </a:extLst>
          </p:cNvPr>
          <p:cNvSpPr txBox="1">
            <a:spLocks/>
          </p:cNvSpPr>
          <p:nvPr/>
        </p:nvSpPr>
        <p:spPr>
          <a:xfrm>
            <a:off x="11555458" y="2590497"/>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H</a:t>
            </a:r>
            <a:endParaRPr lang="ja-JP" altLang="en-US" dirty="0"/>
          </a:p>
        </p:txBody>
      </p:sp>
      <p:sp>
        <p:nvSpPr>
          <p:cNvPr id="12" name="右中かっこ 11">
            <a:extLst>
              <a:ext uri="{FF2B5EF4-FFF2-40B4-BE49-F238E27FC236}">
                <a16:creationId xmlns:a16="http://schemas.microsoft.com/office/drawing/2014/main" id="{38E19ED2-5F64-4400-908C-6DCA589A044F}"/>
              </a:ext>
            </a:extLst>
          </p:cNvPr>
          <p:cNvSpPr/>
          <p:nvPr/>
        </p:nvSpPr>
        <p:spPr>
          <a:xfrm rot="16200000">
            <a:off x="9291686" y="-691876"/>
            <a:ext cx="226756" cy="3592674"/>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24516A6F-9E28-41DB-964E-F67E59AB7472}"/>
              </a:ext>
            </a:extLst>
          </p:cNvPr>
          <p:cNvSpPr/>
          <p:nvPr/>
        </p:nvSpPr>
        <p:spPr>
          <a:xfrm>
            <a:off x="11316025" y="1343722"/>
            <a:ext cx="239433" cy="3049088"/>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057776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a:t>解き方</a:t>
            </a:r>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2"/>
            <a:ext cx="6641564" cy="5361877"/>
          </a:xfrm>
        </p:spPr>
        <p:txBody>
          <a:bodyPr>
            <a:normAutofit/>
          </a:bodyPr>
          <a:lstStyle/>
          <a:p>
            <a:pPr>
              <a:lnSpc>
                <a:spcPct val="100000"/>
              </a:lnSpc>
              <a:spcBef>
                <a:spcPts val="600"/>
              </a:spcBef>
            </a:pPr>
            <a:r>
              <a:rPr kumimoji="1" lang="ja-JP" altLang="en-US" sz="2400" dirty="0"/>
              <a:t>各画素に以下の情報を書き込む</a:t>
            </a:r>
            <a:endParaRPr kumimoji="1" lang="en-US" altLang="ja-JP" sz="2400" dirty="0"/>
          </a:p>
          <a:p>
            <a:pPr lvl="1">
              <a:lnSpc>
                <a:spcPct val="100000"/>
              </a:lnSpc>
              <a:spcBef>
                <a:spcPts val="600"/>
              </a:spcBef>
            </a:pPr>
            <a:r>
              <a:rPr kumimoji="1" lang="ja-JP" altLang="en-US" sz="1800" dirty="0"/>
              <a:t>その画素に到達する</a:t>
            </a:r>
            <a:r>
              <a:rPr kumimoji="1" lang="en-US" altLang="ja-JP" sz="1800" dirty="0"/>
              <a:t>Seam</a:t>
            </a:r>
            <a:r>
              <a:rPr kumimoji="1" lang="ja-JP" altLang="en-US" sz="1800" dirty="0"/>
              <a:t>の画素値の総和 </a:t>
            </a:r>
            <a:endParaRPr kumimoji="1" lang="en-US" altLang="ja-JP" sz="1800" dirty="0"/>
          </a:p>
          <a:p>
            <a:pPr lvl="1">
              <a:lnSpc>
                <a:spcPct val="100000"/>
              </a:lnSpc>
              <a:spcBef>
                <a:spcPts val="600"/>
              </a:spcBef>
            </a:pPr>
            <a:r>
              <a:rPr lang="ja-JP" altLang="en-US" sz="1800" dirty="0"/>
              <a:t>その画素に到達する直前の画素</a:t>
            </a:r>
            <a:endParaRPr lang="en-US" altLang="ja-JP" sz="1800" dirty="0"/>
          </a:p>
          <a:p>
            <a:pPr>
              <a:lnSpc>
                <a:spcPct val="100000"/>
              </a:lnSpc>
              <a:spcBef>
                <a:spcPts val="600"/>
              </a:spcBef>
            </a:pPr>
            <a:endParaRPr lang="en-US" altLang="ja-JP" sz="2400" dirty="0"/>
          </a:p>
          <a:p>
            <a:pPr>
              <a:lnSpc>
                <a:spcPct val="100000"/>
              </a:lnSpc>
              <a:spcBef>
                <a:spcPts val="600"/>
              </a:spcBef>
            </a:pPr>
            <a:r>
              <a:rPr lang="en-US" altLang="ja-JP" sz="2400" dirty="0"/>
              <a:t>Seam</a:t>
            </a:r>
            <a:r>
              <a:rPr lang="ja-JP" altLang="en-US" sz="2400" dirty="0"/>
              <a:t>の検索アルゴリズム</a:t>
            </a:r>
            <a:endParaRPr lang="en-US" altLang="ja-JP" sz="2400" dirty="0"/>
          </a:p>
          <a:p>
            <a:pPr lvl="1">
              <a:lnSpc>
                <a:spcPct val="100000"/>
              </a:lnSpc>
              <a:spcBef>
                <a:spcPts val="600"/>
              </a:spcBef>
            </a:pPr>
            <a:r>
              <a:rPr lang="ja-JP" altLang="en-US" sz="1800" dirty="0"/>
              <a:t>一行目の画素について、その画素値を総和として記入</a:t>
            </a:r>
            <a:endParaRPr lang="en-US" altLang="ja-JP" sz="1800" dirty="0"/>
          </a:p>
          <a:p>
            <a:pPr lvl="1">
              <a:lnSpc>
                <a:spcPct val="100000"/>
              </a:lnSpc>
              <a:spcBef>
                <a:spcPts val="600"/>
              </a:spcBef>
            </a:pPr>
            <a:r>
              <a:rPr lang="en-US" altLang="ja-JP" sz="1800" dirty="0"/>
              <a:t>2</a:t>
            </a:r>
            <a:r>
              <a:rPr lang="ja-JP" altLang="en-US" sz="1800" dirty="0"/>
              <a:t>行目から</a:t>
            </a:r>
            <a:r>
              <a:rPr lang="en-US" altLang="ja-JP" sz="1800" dirty="0"/>
              <a:t>H</a:t>
            </a:r>
            <a:r>
              <a:rPr lang="ja-JP" altLang="en-US" sz="1800" dirty="0"/>
              <a:t>行目まで以下を繰り返す</a:t>
            </a:r>
            <a:endParaRPr lang="en-US" altLang="ja-JP" sz="2000" dirty="0"/>
          </a:p>
          <a:p>
            <a:pPr lvl="2">
              <a:lnSpc>
                <a:spcPct val="100000"/>
              </a:lnSpc>
              <a:spcBef>
                <a:spcPts val="600"/>
              </a:spcBef>
            </a:pPr>
            <a:r>
              <a:rPr lang="ja-JP" altLang="en-US" sz="1600" dirty="0"/>
              <a:t>今 </a:t>
            </a:r>
            <a:r>
              <a:rPr lang="en-US" altLang="ja-JP" sz="1600" dirty="0"/>
              <a:t>i-1 </a:t>
            </a:r>
            <a:r>
              <a:rPr lang="ja-JP" altLang="en-US" sz="1600" dirty="0"/>
              <a:t>行目までは計算が終わっているものとする</a:t>
            </a:r>
            <a:endParaRPr lang="en-US" altLang="ja-JP" sz="1600" dirty="0"/>
          </a:p>
          <a:p>
            <a:pPr lvl="2">
              <a:lnSpc>
                <a:spcPct val="100000"/>
              </a:lnSpc>
              <a:spcBef>
                <a:spcPts val="600"/>
              </a:spcBef>
            </a:pPr>
            <a:r>
              <a:rPr lang="en-US" altLang="ja-JP" sz="1600" dirty="0" err="1"/>
              <a:t>i</a:t>
            </a:r>
            <a:r>
              <a:rPr lang="en-US" altLang="ja-JP" sz="1600" dirty="0"/>
              <a:t> </a:t>
            </a:r>
            <a:r>
              <a:rPr lang="ja-JP" altLang="en-US" sz="1600" dirty="0"/>
              <a:t>行目のある画素 </a:t>
            </a:r>
            <a:r>
              <a:rPr lang="en-US" altLang="ja-JP" sz="1600" i="1" dirty="0"/>
              <a:t>p </a:t>
            </a:r>
            <a:r>
              <a:rPr lang="ja-JP" altLang="en-US" sz="1600" dirty="0"/>
              <a:t>に着目する</a:t>
            </a:r>
            <a:endParaRPr lang="en-US" altLang="ja-JP" sz="1600" dirty="0"/>
          </a:p>
          <a:p>
            <a:pPr lvl="2">
              <a:lnSpc>
                <a:spcPct val="100000"/>
              </a:lnSpc>
              <a:spcBef>
                <a:spcPts val="600"/>
              </a:spcBef>
            </a:pPr>
            <a:r>
              <a:rPr lang="en-US" altLang="ja-JP" sz="1600" i="1" dirty="0"/>
              <a:t>p</a:t>
            </a:r>
            <a:r>
              <a:rPr lang="ja-JP" altLang="en-US" sz="1600" dirty="0"/>
              <a:t>の左上，上，右上のうち総和が最小のものを</a:t>
            </a:r>
            <a:r>
              <a:rPr lang="en-US" altLang="ja-JP" sz="1600" i="1" dirty="0"/>
              <a:t>q</a:t>
            </a:r>
            <a:r>
              <a:rPr lang="ja-JP" altLang="en-US" sz="1600" dirty="0"/>
              <a:t>とする</a:t>
            </a:r>
            <a:endParaRPr lang="en-US" altLang="ja-JP" sz="1600" dirty="0"/>
          </a:p>
          <a:p>
            <a:pPr lvl="2">
              <a:lnSpc>
                <a:spcPct val="100000"/>
              </a:lnSpc>
              <a:spcBef>
                <a:spcPts val="600"/>
              </a:spcBef>
            </a:pPr>
            <a:r>
              <a:rPr lang="en-US" altLang="ja-JP" sz="1600" i="1" dirty="0"/>
              <a:t>q</a:t>
            </a:r>
            <a:r>
              <a:rPr lang="ja-JP" altLang="en-US" sz="1600" i="1" dirty="0"/>
              <a:t>までの総和と</a:t>
            </a:r>
            <a:r>
              <a:rPr lang="en-US" altLang="ja-JP" sz="1600" i="1" dirty="0"/>
              <a:t>p</a:t>
            </a:r>
            <a:r>
              <a:rPr lang="ja-JP" altLang="en-US" sz="1600" i="1" dirty="0"/>
              <a:t>の画素値を，</a:t>
            </a:r>
            <a:r>
              <a:rPr lang="en-US" altLang="ja-JP" sz="1600" i="1" dirty="0"/>
              <a:t>p</a:t>
            </a:r>
            <a:r>
              <a:rPr lang="ja-JP" altLang="en-US" sz="1600" i="1" dirty="0"/>
              <a:t>までの総和として記入</a:t>
            </a:r>
            <a:endParaRPr lang="en-US" altLang="ja-JP" sz="1600" i="1" dirty="0"/>
          </a:p>
          <a:p>
            <a:pPr lvl="2">
              <a:lnSpc>
                <a:spcPct val="100000"/>
              </a:lnSpc>
              <a:spcBef>
                <a:spcPts val="600"/>
              </a:spcBef>
            </a:pPr>
            <a:r>
              <a:rPr lang="ja-JP" altLang="en-US" sz="1600" i="1" dirty="0"/>
              <a:t>画素</a:t>
            </a:r>
            <a:r>
              <a:rPr lang="en-US" altLang="ja-JP" sz="1600" i="1" dirty="0"/>
              <a:t>p</a:t>
            </a:r>
            <a:r>
              <a:rPr lang="ja-JP" altLang="en-US" sz="1600" i="1" dirty="0"/>
              <a:t>の直前の画素として，</a:t>
            </a:r>
            <a:r>
              <a:rPr lang="en-US" altLang="ja-JP" sz="1600" i="1" dirty="0"/>
              <a:t>q</a:t>
            </a:r>
            <a:r>
              <a:rPr lang="ja-JP" altLang="en-US" sz="1600" i="1" dirty="0"/>
              <a:t>をマーク</a:t>
            </a:r>
            <a:endParaRPr lang="en-US" altLang="ja-JP" sz="1600" i="1" dirty="0"/>
          </a:p>
          <a:p>
            <a:pPr lvl="1">
              <a:lnSpc>
                <a:spcPct val="100000"/>
              </a:lnSpc>
              <a:spcBef>
                <a:spcPts val="600"/>
              </a:spcBef>
            </a:pPr>
            <a:r>
              <a:rPr lang="en-US" altLang="ja-JP" sz="1800" i="1" dirty="0"/>
              <a:t>H</a:t>
            </a:r>
            <a:r>
              <a:rPr lang="ja-JP" altLang="en-US" sz="1800" i="1" dirty="0"/>
              <a:t>行目において総和が最小の画素から上向きにたどると，</a:t>
            </a:r>
            <a:r>
              <a:rPr lang="en-US" altLang="ja-JP" sz="1800" i="1" dirty="0"/>
              <a:t>Seam</a:t>
            </a:r>
            <a:r>
              <a:rPr lang="ja-JP" altLang="en-US" sz="1800" i="1" dirty="0"/>
              <a:t>が得られる</a:t>
            </a:r>
            <a:endParaRPr lang="en-US" altLang="ja-JP" sz="1800" i="1" dirty="0"/>
          </a:p>
        </p:txBody>
      </p:sp>
      <p:graphicFrame>
        <p:nvGraphicFramePr>
          <p:cNvPr id="14" name="表 4">
            <a:extLst>
              <a:ext uri="{FF2B5EF4-FFF2-40B4-BE49-F238E27FC236}">
                <a16:creationId xmlns:a16="http://schemas.microsoft.com/office/drawing/2014/main" id="{4C15CD88-EAD9-4BB5-BBF6-EF53A6BB35C2}"/>
              </a:ext>
            </a:extLst>
          </p:cNvPr>
          <p:cNvGraphicFramePr>
            <a:graphicFrameLocks noGrp="1"/>
          </p:cNvGraphicFramePr>
          <p:nvPr>
            <p:extLst>
              <p:ext uri="{D42A27DB-BD31-4B8C-83A1-F6EECF244321}">
                <p14:modId xmlns:p14="http://schemas.microsoft.com/office/powerpoint/2010/main" val="3105854398"/>
              </p:ext>
            </p:extLst>
          </p:nvPr>
        </p:nvGraphicFramePr>
        <p:xfrm>
          <a:off x="7497391" y="3136748"/>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graphicFrame>
        <p:nvGraphicFramePr>
          <p:cNvPr id="8" name="表 8">
            <a:extLst>
              <a:ext uri="{FF2B5EF4-FFF2-40B4-BE49-F238E27FC236}">
                <a16:creationId xmlns:a16="http://schemas.microsoft.com/office/drawing/2014/main" id="{97A21BE0-C2D2-4736-AED4-7C0490E818BB}"/>
              </a:ext>
            </a:extLst>
          </p:cNvPr>
          <p:cNvGraphicFramePr>
            <a:graphicFrameLocks noGrp="1"/>
          </p:cNvGraphicFramePr>
          <p:nvPr>
            <p:extLst>
              <p:ext uri="{D42A27DB-BD31-4B8C-83A1-F6EECF244321}">
                <p14:modId xmlns:p14="http://schemas.microsoft.com/office/powerpoint/2010/main" val="1146159341"/>
              </p:ext>
            </p:extLst>
          </p:nvPr>
        </p:nvGraphicFramePr>
        <p:xfrm>
          <a:off x="6677894"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a</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b</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6" name="タイトル 1">
            <a:extLst>
              <a:ext uri="{FF2B5EF4-FFF2-40B4-BE49-F238E27FC236}">
                <a16:creationId xmlns:a16="http://schemas.microsoft.com/office/drawing/2014/main" id="{14D2CBF7-C263-47B4-A654-48FC73E96C1D}"/>
              </a:ext>
            </a:extLst>
          </p:cNvPr>
          <p:cNvSpPr txBox="1">
            <a:spLocks/>
          </p:cNvSpPr>
          <p:nvPr/>
        </p:nvSpPr>
        <p:spPr>
          <a:xfrm>
            <a:off x="6338763"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600" dirty="0"/>
              <a:t>P</a:t>
            </a:r>
            <a:r>
              <a:rPr lang="ja-JP" altLang="en-US" sz="1600" dirty="0"/>
              <a:t>の上の行にある</a:t>
            </a:r>
            <a:r>
              <a:rPr lang="en-US" altLang="ja-JP" sz="1600" dirty="0" err="1"/>
              <a:t>abc</a:t>
            </a:r>
            <a:r>
              <a:rPr lang="ja-JP" altLang="en-US" sz="1600" dirty="0"/>
              <a:t>から総和が最小のものを検索</a:t>
            </a:r>
          </a:p>
        </p:txBody>
      </p:sp>
      <p:graphicFrame>
        <p:nvGraphicFramePr>
          <p:cNvPr id="17" name="表 8">
            <a:extLst>
              <a:ext uri="{FF2B5EF4-FFF2-40B4-BE49-F238E27FC236}">
                <a16:creationId xmlns:a16="http://schemas.microsoft.com/office/drawing/2014/main" id="{7D060277-C71A-49E7-B609-CAA20DD7C006}"/>
              </a:ext>
            </a:extLst>
          </p:cNvPr>
          <p:cNvGraphicFramePr>
            <a:graphicFrameLocks noGrp="1"/>
          </p:cNvGraphicFramePr>
          <p:nvPr>
            <p:extLst>
              <p:ext uri="{D42A27DB-BD31-4B8C-83A1-F6EECF244321}">
                <p14:modId xmlns:p14="http://schemas.microsoft.com/office/powerpoint/2010/main" val="2447043676"/>
              </p:ext>
            </p:extLst>
          </p:nvPr>
        </p:nvGraphicFramePr>
        <p:xfrm>
          <a:off x="9752218"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8" name="タイトル 1">
            <a:extLst>
              <a:ext uri="{FF2B5EF4-FFF2-40B4-BE49-F238E27FC236}">
                <a16:creationId xmlns:a16="http://schemas.microsoft.com/office/drawing/2014/main" id="{90180F03-F2A0-4688-B0A8-7D9C41A6EB2F}"/>
              </a:ext>
            </a:extLst>
          </p:cNvPr>
          <p:cNvSpPr txBox="1">
            <a:spLocks/>
          </p:cNvSpPr>
          <p:nvPr/>
        </p:nvSpPr>
        <p:spPr>
          <a:xfrm>
            <a:off x="9413087"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発見した画素をマークし，</a:t>
            </a:r>
            <a:r>
              <a:rPr lang="en-US" altLang="ja-JP" sz="1600" dirty="0"/>
              <a:t>p</a:t>
            </a:r>
            <a:r>
              <a:rPr lang="ja-JP" altLang="en-US" sz="1600" dirty="0"/>
              <a:t>の総和を更新</a:t>
            </a:r>
          </a:p>
        </p:txBody>
      </p:sp>
      <p:cxnSp>
        <p:nvCxnSpPr>
          <p:cNvPr id="20" name="直線矢印コネクタ 19">
            <a:extLst>
              <a:ext uri="{FF2B5EF4-FFF2-40B4-BE49-F238E27FC236}">
                <a16:creationId xmlns:a16="http://schemas.microsoft.com/office/drawing/2014/main" id="{0522AF5A-1BD3-41C1-873B-7108C9513570}"/>
              </a:ext>
            </a:extLst>
          </p:cNvPr>
          <p:cNvCxnSpPr>
            <a:cxnSpLocks/>
          </p:cNvCxnSpPr>
          <p:nvPr/>
        </p:nvCxnSpPr>
        <p:spPr>
          <a:xfrm>
            <a:off x="10385425" y="908050"/>
            <a:ext cx="212725" cy="25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5404851-7718-428D-816F-A319BF3EE9EB}"/>
              </a:ext>
            </a:extLst>
          </p:cNvPr>
          <p:cNvSpPr/>
          <p:nvPr/>
        </p:nvSpPr>
        <p:spPr>
          <a:xfrm>
            <a:off x="6920345" y="581891"/>
            <a:ext cx="1246910"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a:extLst>
              <a:ext uri="{FF2B5EF4-FFF2-40B4-BE49-F238E27FC236}">
                <a16:creationId xmlns:a16="http://schemas.microsoft.com/office/drawing/2014/main" id="{DB38BCBE-A955-461E-B41E-C476916D228F}"/>
              </a:ext>
            </a:extLst>
          </p:cNvPr>
          <p:cNvSpPr txBox="1">
            <a:spLocks/>
          </p:cNvSpPr>
          <p:nvPr/>
        </p:nvSpPr>
        <p:spPr>
          <a:xfrm>
            <a:off x="7497391" y="6213763"/>
            <a:ext cx="367807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一番下の行の総和最小の画素から上向きにたどる</a:t>
            </a:r>
          </a:p>
        </p:txBody>
      </p:sp>
      <p:sp>
        <p:nvSpPr>
          <p:cNvPr id="25" name="楕円 24">
            <a:extLst>
              <a:ext uri="{FF2B5EF4-FFF2-40B4-BE49-F238E27FC236}">
                <a16:creationId xmlns:a16="http://schemas.microsoft.com/office/drawing/2014/main" id="{6B495815-52B3-40F0-B617-E55B53F19899}"/>
              </a:ext>
            </a:extLst>
          </p:cNvPr>
          <p:cNvSpPr/>
          <p:nvPr/>
        </p:nvSpPr>
        <p:spPr>
          <a:xfrm>
            <a:off x="8499764" y="5697258"/>
            <a:ext cx="498763"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BE779A0E-DDFD-4785-B6E1-EFC60C26DD4C}"/>
              </a:ext>
            </a:extLst>
          </p:cNvPr>
          <p:cNvSpPr/>
          <p:nvPr/>
        </p:nvSpPr>
        <p:spPr>
          <a:xfrm>
            <a:off x="8398625" y="3380219"/>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5731520" y="1023497"/>
            <a:ext cx="960519" cy="369332"/>
          </a:xfrm>
          <a:prstGeom prst="rect">
            <a:avLst/>
          </a:prstGeom>
        </p:spPr>
        <p:txBody>
          <a:bodyPr wrap="none">
            <a:spAutoFit/>
          </a:bodyPr>
          <a:lstStyle/>
          <a:p>
            <a:r>
              <a:rPr lang="en-US" altLang="ja-JP" dirty="0" err="1"/>
              <a:t>i</a:t>
            </a:r>
            <a:r>
              <a:rPr lang="en-US" altLang="ja-JP" dirty="0"/>
              <a:t> </a:t>
            </a:r>
            <a:r>
              <a:rPr lang="ja-JP" altLang="en-US" dirty="0"/>
              <a:t>行目→</a:t>
            </a:r>
          </a:p>
        </p:txBody>
      </p:sp>
      <p:sp>
        <p:nvSpPr>
          <p:cNvPr id="15" name="正方形/長方形 14"/>
          <p:cNvSpPr/>
          <p:nvPr/>
        </p:nvSpPr>
        <p:spPr>
          <a:xfrm>
            <a:off x="8791699" y="1023497"/>
            <a:ext cx="960519" cy="369332"/>
          </a:xfrm>
          <a:prstGeom prst="rect">
            <a:avLst/>
          </a:prstGeom>
        </p:spPr>
        <p:txBody>
          <a:bodyPr wrap="none">
            <a:spAutoFit/>
          </a:bodyPr>
          <a:lstStyle/>
          <a:p>
            <a:r>
              <a:rPr lang="en-US" altLang="ja-JP" dirty="0" err="1"/>
              <a:t>i</a:t>
            </a:r>
            <a:r>
              <a:rPr lang="en-US" altLang="ja-JP" dirty="0"/>
              <a:t> </a:t>
            </a:r>
            <a:r>
              <a:rPr lang="ja-JP" altLang="en-US" dirty="0"/>
              <a:t>行目→</a:t>
            </a:r>
          </a:p>
        </p:txBody>
      </p:sp>
    </p:spTree>
    <p:extLst>
      <p:ext uri="{BB962C8B-B14F-4D97-AF65-F5344CB8AC3E}">
        <p14:creationId xmlns:p14="http://schemas.microsoft.com/office/powerpoint/2010/main" val="10771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実装例 </a:t>
            </a:r>
            <a:r>
              <a:rPr lang="en-US" altLang="ja-JP" dirty="0"/>
              <a:t>– </a:t>
            </a:r>
            <a:r>
              <a:rPr lang="ja-JP" altLang="en-US" dirty="0"/>
              <a:t>プログラミング課題として出題します</a:t>
            </a:r>
            <a:endParaRPr kumimoji="1" lang="ja-JP" altLang="en-US" dirty="0"/>
          </a:p>
        </p:txBody>
      </p:sp>
      <p:pic>
        <p:nvPicPr>
          <p:cNvPr id="4" name="図 3"/>
          <p:cNvPicPr>
            <a:picLocks noChangeAspect="1"/>
          </p:cNvPicPr>
          <p:nvPr/>
        </p:nvPicPr>
        <p:blipFill>
          <a:blip r:embed="rId2"/>
          <a:stretch>
            <a:fillRect/>
          </a:stretch>
        </p:blipFill>
        <p:spPr>
          <a:xfrm>
            <a:off x="375955" y="1400027"/>
            <a:ext cx="4018245" cy="5111444"/>
          </a:xfrm>
          <a:prstGeom prst="rect">
            <a:avLst/>
          </a:prstGeom>
        </p:spPr>
      </p:pic>
      <p:pic>
        <p:nvPicPr>
          <p:cNvPr id="5" name="図 4"/>
          <p:cNvPicPr>
            <a:picLocks noChangeAspect="1"/>
          </p:cNvPicPr>
          <p:nvPr/>
        </p:nvPicPr>
        <p:blipFill>
          <a:blip r:embed="rId3"/>
          <a:stretch>
            <a:fillRect/>
          </a:stretch>
        </p:blipFill>
        <p:spPr>
          <a:xfrm>
            <a:off x="4492223" y="1384300"/>
            <a:ext cx="4032920" cy="5105400"/>
          </a:xfrm>
          <a:prstGeom prst="rect">
            <a:avLst/>
          </a:prstGeom>
        </p:spPr>
      </p:pic>
    </p:spTree>
    <p:extLst>
      <p:ext uri="{BB962C8B-B14F-4D97-AF65-F5344CB8AC3E}">
        <p14:creationId xmlns:p14="http://schemas.microsoft.com/office/powerpoint/2010/main" val="786358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lang="ja-JP" altLang="en-US" b="1" dirty="0"/>
              <a:t>野球ボールの回転速度・回転軸推定</a:t>
            </a:r>
            <a:endParaRPr kumimoji="1" lang="ja-JP" altLang="en-US" b="1" dirty="0"/>
          </a:p>
        </p:txBody>
      </p:sp>
    </p:spTree>
    <p:extLst>
      <p:ext uri="{BB962C8B-B14F-4D97-AF65-F5344CB8AC3E}">
        <p14:creationId xmlns:p14="http://schemas.microsoft.com/office/powerpoint/2010/main" val="64112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a:t>参考書</a:t>
            </a:r>
          </a:p>
        </p:txBody>
      </p:sp>
      <p:sp>
        <p:nvSpPr>
          <p:cNvPr id="3" name="コンテンツ プレースホルダー 2"/>
          <p:cNvSpPr>
            <a:spLocks noGrp="1"/>
          </p:cNvSpPr>
          <p:nvPr>
            <p:ph idx="1"/>
          </p:nvPr>
        </p:nvSpPr>
        <p:spPr>
          <a:xfrm>
            <a:off x="4762501" y="2039921"/>
            <a:ext cx="6871780" cy="4114800"/>
          </a:xfrm>
        </p:spPr>
        <p:txBody>
          <a:bodyPr>
            <a:normAutofit/>
          </a:bodyPr>
          <a:lstStyle/>
          <a:p>
            <a:r>
              <a:rPr lang="en-US" altLang="ja-JP" sz="2000" dirty="0"/>
              <a:t>CG-Arts</a:t>
            </a:r>
            <a:r>
              <a:rPr lang="ja-JP" altLang="en-US" sz="2000" dirty="0"/>
              <a:t>協会（画像情報教育進行委員会）</a:t>
            </a:r>
            <a:endParaRPr lang="en-US" altLang="ja-JP" sz="2000" dirty="0"/>
          </a:p>
          <a:p>
            <a:r>
              <a:rPr lang="ja-JP" altLang="en-US" sz="2000" dirty="0"/>
              <a:t>ディジタル画像処理</a:t>
            </a:r>
            <a:r>
              <a:rPr lang="en-US" altLang="ja-JP" sz="2000" dirty="0"/>
              <a:t>[</a:t>
            </a:r>
            <a:r>
              <a:rPr lang="ja-JP" altLang="en-US" sz="2000" dirty="0"/>
              <a:t>改訂新版</a:t>
            </a:r>
            <a:r>
              <a:rPr lang="en-US" altLang="ja-JP" sz="2000" dirty="0"/>
              <a:t>] </a:t>
            </a:r>
            <a:r>
              <a:rPr lang="ja-JP" altLang="en-US" sz="2000" dirty="0"/>
              <a:t>大型本</a:t>
            </a:r>
            <a:endParaRPr lang="en-US" altLang="ja-JP" sz="2000" dirty="0"/>
          </a:p>
          <a:p>
            <a:endParaRPr lang="en-US" altLang="ja-JP" sz="2000" dirty="0"/>
          </a:p>
          <a:p>
            <a:r>
              <a:rPr lang="ja-JP" altLang="en-US" sz="2000" dirty="0"/>
              <a:t>日本語で読める画像処理の教科書です</a:t>
            </a:r>
            <a:endParaRPr lang="en-US" altLang="ja-JP" sz="2000" dirty="0"/>
          </a:p>
          <a:p>
            <a:r>
              <a:rPr lang="ja-JP" altLang="en-US" sz="2000" dirty="0"/>
              <a:t>画像や例が多く入門者には最適だと思います</a:t>
            </a:r>
            <a:endParaRPr lang="en-US" altLang="ja-JP" sz="2000" dirty="0"/>
          </a:p>
          <a:p>
            <a:endParaRPr lang="en-US" altLang="ja-JP" sz="2000" dirty="0"/>
          </a:p>
          <a:p>
            <a:r>
              <a:rPr lang="ja-JP" altLang="en-US" sz="2000" dirty="0"/>
              <a:t>網羅性が非常に高い反面，初学者にとっては説明が少ない部分もある</a:t>
            </a:r>
            <a:r>
              <a:rPr lang="en-US" altLang="ja-JP" sz="2000" dirty="0"/>
              <a:t>  </a:t>
            </a:r>
            <a:r>
              <a:rPr lang="en-US" altLang="ja-JP" sz="2000" dirty="0">
                <a:sym typeface="Wingdings" panose="05000000000000000000" pitchFamily="2" charset="2"/>
              </a:rPr>
              <a:t> </a:t>
            </a:r>
            <a:r>
              <a:rPr lang="ja-JP" altLang="en-US" sz="2000" dirty="0">
                <a:sym typeface="Wingdings" panose="05000000000000000000" pitchFamily="2" charset="2"/>
              </a:rPr>
              <a:t>講義中に丁寧に解説します</a:t>
            </a:r>
            <a:endParaRPr lang="en-US" altLang="ja-JP" sz="2000" dirty="0">
              <a:sym typeface="Wingdings" panose="05000000000000000000" pitchFamily="2" charset="2"/>
            </a:endParaRPr>
          </a:p>
          <a:p>
            <a:endParaRPr lang="en-US" altLang="ja-JP" sz="2000" dirty="0">
              <a:sym typeface="Wingdings" panose="05000000000000000000" pitchFamily="2" charset="2"/>
            </a:endParaRPr>
          </a:p>
          <a:p>
            <a:pPr marL="0" indent="0">
              <a:buNone/>
            </a:pPr>
            <a:r>
              <a:rPr lang="en-US" altLang="ja-JP" sz="2000" dirty="0">
                <a:solidFill>
                  <a:srgbClr val="FF0000"/>
                </a:solidFill>
                <a:sym typeface="Wingdings" panose="05000000000000000000" pitchFamily="2" charset="2"/>
              </a:rPr>
              <a:t>※</a:t>
            </a:r>
            <a:r>
              <a:rPr lang="ja-JP" altLang="en-US" sz="2000" dirty="0">
                <a:solidFill>
                  <a:srgbClr val="FF0000"/>
                </a:solidFill>
                <a:sym typeface="Wingdings" panose="05000000000000000000" pitchFamily="2" charset="2"/>
              </a:rPr>
              <a:t>基本的に、スライド資料を中心に講義を進めます</a:t>
            </a:r>
            <a:endParaRPr lang="en-US" altLang="ja-JP" sz="20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98211" y="213600"/>
            <a:ext cx="10181165" cy="696232"/>
          </a:xfrm>
        </p:spPr>
        <p:txBody>
          <a:bodyPr>
            <a:noAutofit/>
          </a:bodyPr>
          <a:lstStyle/>
          <a:p>
            <a:pPr lvl="0"/>
            <a:r>
              <a:rPr lang="en-US" altLang="ja-JP" sz="2400" dirty="0">
                <a:latin typeface="游ゴシック" panose="020B0400000000000000" pitchFamily="50" charset="-128"/>
                <a:ea typeface="游ゴシック" panose="020B0400000000000000" pitchFamily="50" charset="-128"/>
              </a:rPr>
              <a:t>Automatic spin measurements for pitched Baseballs via consumer-grade high-speed cameras, </a:t>
            </a:r>
            <a:r>
              <a:rPr kumimoji="0" lang="ja-JP" altLang="ja-JP" sz="2400" dirty="0">
                <a:solidFill>
                  <a:srgbClr val="222222"/>
                </a:solidFill>
                <a:latin typeface="游ゴシック" panose="020B0400000000000000" pitchFamily="50" charset="-128"/>
                <a:ea typeface="游ゴシック" panose="020B0400000000000000" pitchFamily="50" charset="-128"/>
              </a:rPr>
              <a:t>Signal, Image and Video Processing</a:t>
            </a:r>
            <a:r>
              <a:rPr kumimoji="0" lang="en-US" altLang="ja-JP" sz="2400" dirty="0">
                <a:solidFill>
                  <a:srgbClr val="222222"/>
                </a:solidFill>
                <a:latin typeface="游ゴシック" panose="020B0400000000000000" pitchFamily="50" charset="-128"/>
                <a:ea typeface="游ゴシック" panose="020B0400000000000000" pitchFamily="50" charset="-128"/>
              </a:rPr>
              <a:t> 2017.</a:t>
            </a:r>
            <a:r>
              <a:rPr kumimoji="0" lang="ja-JP" altLang="ja-JP" sz="2400" dirty="0">
                <a:latin typeface="游ゴシック" panose="020B0400000000000000" pitchFamily="50" charset="-128"/>
                <a:ea typeface="游ゴシック" panose="020B0400000000000000" pitchFamily="50" charset="-128"/>
              </a:rPr>
              <a:t> </a:t>
            </a:r>
            <a:endParaRPr lang="ja-JP" altLang="en-US" sz="24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1698211" y="1407029"/>
            <a:ext cx="9875735" cy="113632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背景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野球は多くのプロ・アマ競技者が楽しんでいる国民的スポーツ</a:t>
            </a:r>
            <a:r>
              <a:rPr lang="en-US" altLang="ja-JP" dirty="0">
                <a:latin typeface="游ゴシック" panose="020B0400000000000000" pitchFamily="50" charset="-128"/>
                <a:ea typeface="游ゴシック" panose="020B0400000000000000" pitchFamily="50" charset="-128"/>
              </a:rPr>
              <a:t> </a:t>
            </a: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課題</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変化球の</a:t>
            </a:r>
            <a:r>
              <a:rPr lang="ja-JP" altLang="en-US" b="1" dirty="0">
                <a:solidFill>
                  <a:srgbClr val="FF0000"/>
                </a:solidFill>
                <a:latin typeface="游ゴシック" panose="020B0400000000000000" pitchFamily="50" charset="-128"/>
                <a:ea typeface="游ゴシック" panose="020B0400000000000000" pitchFamily="50" charset="-128"/>
              </a:rPr>
              <a:t>回転軸・回転速度</a:t>
            </a:r>
            <a:r>
              <a:rPr lang="ja-JP" altLang="en-US" dirty="0">
                <a:latin typeface="游ゴシック" panose="020B0400000000000000" pitchFamily="50" charset="-128"/>
                <a:ea typeface="游ゴシック" panose="020B0400000000000000" pitchFamily="50" charset="-128"/>
              </a:rPr>
              <a:t>を手軽に知ることは難しい</a:t>
            </a:r>
            <a:endParaRPr lang="en-US" altLang="ja-JP"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提案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消費者レベルの高速度カメラにより回転推定を</a:t>
            </a:r>
            <a:endParaRPr lang="en-US" altLang="ja-JP" dirty="0">
              <a:latin typeface="游ゴシック" panose="020B0400000000000000" pitchFamily="50" charset="-128"/>
              <a:ea typeface="游ゴシック" panose="020B0400000000000000" pitchFamily="50" charset="-128"/>
            </a:endParaRPr>
          </a:p>
        </p:txBody>
      </p:sp>
      <p:sp>
        <p:nvSpPr>
          <p:cNvPr id="6" name="Rectangle 5"/>
          <p:cNvSpPr>
            <a:spLocks noChangeArrowheads="1"/>
          </p:cNvSpPr>
          <p:nvPr/>
        </p:nvSpPr>
        <p:spPr bwMode="auto">
          <a:xfrm>
            <a:off x="6095968" y="120134"/>
            <a:ext cx="6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algn="just" defTabSz="1219170" eaLnBrk="0" fontAlgn="base" hangingPunct="0">
              <a:spcBef>
                <a:spcPct val="0"/>
              </a:spcBef>
              <a:spcAft>
                <a:spcPct val="0"/>
              </a:spcAft>
            </a:pPr>
            <a:endParaRPr kumimoji="0" lang="ja-JP" altLang="ja-JP" sz="2400" dirty="0">
              <a:latin typeface="Arial" panose="020B0604020202020204" pitchFamily="34" charset="0"/>
            </a:endParaRPr>
          </a:p>
        </p:txBody>
      </p:sp>
      <p:pic>
        <p:nvPicPr>
          <p:cNvPr id="7" name="図 6"/>
          <p:cNvPicPr>
            <a:picLocks noChangeAspect="1"/>
          </p:cNvPicPr>
          <p:nvPr/>
        </p:nvPicPr>
        <p:blipFill>
          <a:blip r:embed="rId2"/>
          <a:stretch>
            <a:fillRect/>
          </a:stretch>
        </p:blipFill>
        <p:spPr>
          <a:xfrm>
            <a:off x="1698211" y="2708458"/>
            <a:ext cx="7537268" cy="3946343"/>
          </a:xfrm>
          <a:prstGeom prst="rect">
            <a:avLst/>
          </a:prstGeom>
        </p:spPr>
      </p:pic>
      <p:pic>
        <p:nvPicPr>
          <p:cNvPr id="17" name="Picture 2" descr="http://www.igl.ise.shibaura-it.ac.jp/image/2017spinEsti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0656" y="120134"/>
            <a:ext cx="1177555" cy="88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412242"/>
      </p:ext>
    </p:extLst>
  </p:cSld>
  <p:clrMapOvr>
    <a:masterClrMapping/>
  </p:clrMapOvr>
  <mc:AlternateContent xmlns:mc="http://schemas.openxmlformats.org/markup-compatibility/2006" xmlns:p14="http://schemas.microsoft.com/office/powerpoint/2010/main">
    <mc:Choice Requires="p14">
      <p:transition p14:dur="250" advClick="0" advTm="10000">
        <p:fade/>
      </p:transition>
    </mc:Choice>
    <mc:Fallback xmlns="">
      <p:transition advClick="0" advTm="10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263526"/>
            <a:ext cx="11708780" cy="733270"/>
          </a:xfrm>
        </p:spPr>
        <p:txBody>
          <a:bodyPr/>
          <a:lstStyle/>
          <a:p>
            <a:r>
              <a:rPr kumimoji="1" lang="ja-JP" altLang="en-US" dirty="0"/>
              <a:t>動画中の動く物体の抽出</a:t>
            </a:r>
          </a:p>
        </p:txBody>
      </p:sp>
      <p:sp>
        <p:nvSpPr>
          <p:cNvPr id="3" name="コンテンツ プレースホルダー 2"/>
          <p:cNvSpPr>
            <a:spLocks noGrp="1"/>
          </p:cNvSpPr>
          <p:nvPr>
            <p:ph idx="1"/>
          </p:nvPr>
        </p:nvSpPr>
        <p:spPr>
          <a:xfrm>
            <a:off x="483220" y="996796"/>
            <a:ext cx="11708780" cy="1434347"/>
          </a:xfrm>
        </p:spPr>
        <p:txBody>
          <a:bodyPr>
            <a:normAutofit/>
          </a:bodyPr>
          <a:lstStyle/>
          <a:p>
            <a:r>
              <a:rPr kumimoji="1" lang="ja-JP" altLang="en-US" sz="2000" dirty="0"/>
              <a:t>三脚による固定を仮定</a:t>
            </a:r>
            <a:endParaRPr kumimoji="1" lang="en-US" altLang="ja-JP" sz="2000" dirty="0"/>
          </a:p>
          <a:p>
            <a:r>
              <a:rPr lang="ja-JP" altLang="en-US" sz="2000" dirty="0"/>
              <a:t>動画内で動く物体に関する画素のみを抽出したい・・・</a:t>
            </a:r>
            <a:endParaRPr lang="en-US" altLang="ja-JP" sz="2000" dirty="0"/>
          </a:p>
        </p:txBody>
      </p:sp>
      <p:grpSp>
        <p:nvGrpSpPr>
          <p:cNvPr id="8" name="グループ化 7"/>
          <p:cNvGrpSpPr/>
          <p:nvPr/>
        </p:nvGrpSpPr>
        <p:grpSpPr>
          <a:xfrm>
            <a:off x="1232808" y="3273582"/>
            <a:ext cx="9115878" cy="3468569"/>
            <a:chOff x="637722" y="2532743"/>
            <a:chExt cx="10795886" cy="4107808"/>
          </a:xfrm>
        </p:grpSpPr>
        <p:pic>
          <p:nvPicPr>
            <p:cNvPr id="4" name="愛宕data1_curce1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7722" y="2532743"/>
              <a:ext cx="2852644" cy="4107808"/>
            </a:xfrm>
            <a:prstGeom prst="rect">
              <a:avLst/>
            </a:prstGeom>
          </p:spPr>
        </p:pic>
        <p:pic>
          <p:nvPicPr>
            <p:cNvPr id="5" name="愛宕data1_curce1_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580964" y="2532743"/>
              <a:ext cx="2852644" cy="4107808"/>
            </a:xfrm>
            <a:prstGeom prst="rect">
              <a:avLst/>
            </a:prstGeom>
          </p:spPr>
        </p:pic>
        <p:sp>
          <p:nvSpPr>
            <p:cNvPr id="6" name="右矢印 5"/>
            <p:cNvSpPr/>
            <p:nvPr/>
          </p:nvSpPr>
          <p:spPr>
            <a:xfrm>
              <a:off x="3849307" y="4281847"/>
              <a:ext cx="4397829"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9" name="正方形/長方形 8"/>
          <p:cNvSpPr/>
          <p:nvPr/>
        </p:nvSpPr>
        <p:spPr>
          <a:xfrm>
            <a:off x="551561" y="1964084"/>
            <a:ext cx="8186857" cy="1200329"/>
          </a:xfrm>
          <a:prstGeom prst="rect">
            <a:avLst/>
          </a:prstGeom>
        </p:spPr>
        <p:txBody>
          <a:bodyPr wrap="none">
            <a:spAutoFit/>
          </a:bodyPr>
          <a:lstStyle/>
          <a:p>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a:t>
            </a:r>
            <a:r>
              <a:rPr lang="ja-JP" altLang="en-US" sz="2400" b="1" dirty="0">
                <a:latin typeface="游ゴシック" panose="020B0400000000000000" pitchFamily="50" charset="-128"/>
                <a:ea typeface="游ゴシック" panose="020B0400000000000000" pitchFamily="50" charset="-128"/>
                <a:sym typeface="Wingdings" panose="05000000000000000000" pitchFamily="2" charset="2"/>
              </a:rPr>
              <a:t>背景差分法</a:t>
            </a:r>
            <a:endParaRPr lang="en-US" altLang="ja-JP" sz="2400" b="1" dirty="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背景画像（動画の平均画像など）を作成</a:t>
            </a:r>
            <a:endParaRPr lang="en-US" altLang="ja-JP" sz="2400" dirty="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背景画像との差が閾値以上なら動きのある画素として抽出</a:t>
            </a:r>
            <a:endParaRPr lang="en-US" altLang="ja-JP" sz="2400"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4990" y="3273581"/>
            <a:ext cx="2291513" cy="3448962"/>
          </a:xfrm>
          <a:prstGeom prst="rect">
            <a:avLst/>
          </a:prstGeom>
        </p:spPr>
      </p:pic>
    </p:spTree>
    <p:extLst>
      <p:ext uri="{BB962C8B-B14F-4D97-AF65-F5344CB8AC3E}">
        <p14:creationId xmlns:p14="http://schemas.microsoft.com/office/powerpoint/2010/main" val="6142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5"/>
                </p:tgtEl>
              </p:cMediaNode>
            </p:video>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C7820F-CD19-4A6C-93E8-260BD1F24BD0}"/>
              </a:ext>
            </a:extLst>
          </p:cNvPr>
          <p:cNvSpPr>
            <a:spLocks noGrp="1"/>
          </p:cNvSpPr>
          <p:nvPr>
            <p:ph type="title"/>
          </p:nvPr>
        </p:nvSpPr>
        <p:spPr/>
        <p:txBody>
          <a:bodyPr/>
          <a:lstStyle/>
          <a:p>
            <a:r>
              <a:rPr kumimoji="1" lang="ja-JP" altLang="en-US" dirty="0"/>
              <a:t>動画中の</a:t>
            </a:r>
            <a:r>
              <a:rPr lang="ja-JP" altLang="en-US" dirty="0"/>
              <a:t>ボール </a:t>
            </a:r>
            <a:r>
              <a:rPr lang="en-US" altLang="ja-JP" dirty="0"/>
              <a:t>(</a:t>
            </a:r>
            <a:r>
              <a:rPr lang="ja-JP" altLang="en-US" dirty="0"/>
              <a:t>円</a:t>
            </a:r>
            <a:r>
              <a:rPr lang="en-US" altLang="ja-JP" dirty="0"/>
              <a:t>)</a:t>
            </a:r>
            <a:r>
              <a:rPr lang="ja-JP" altLang="en-US" dirty="0" err="1"/>
              <a:t>の抽</a:t>
            </a:r>
            <a:r>
              <a:rPr lang="ja-JP" altLang="en-US" dirty="0"/>
              <a:t>出</a:t>
            </a:r>
            <a:endParaRPr kumimoji="1" lang="ja-JP" altLang="en-US" dirty="0"/>
          </a:p>
        </p:txBody>
      </p:sp>
      <p:pic>
        <p:nvPicPr>
          <p:cNvPr id="4" name="愛宕data1_curce1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5730" y="3273582"/>
            <a:ext cx="2408728" cy="3468569"/>
          </a:xfrm>
          <a:prstGeom prst="rect">
            <a:avLst/>
          </a:prstGeom>
        </p:spPr>
      </p:pic>
      <p:pic>
        <p:nvPicPr>
          <p:cNvPr id="6" name="愛宕data1_curce1_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4109166" y="3274993"/>
            <a:ext cx="2407748" cy="3467157"/>
          </a:xfrm>
          <a:prstGeom prst="rect">
            <a:avLst/>
          </a:prstGeom>
        </p:spPr>
      </p:pic>
      <p:sp>
        <p:nvSpPr>
          <p:cNvPr id="7" name="コンテンツ プレースホルダー 6"/>
          <p:cNvSpPr>
            <a:spLocks noGrp="1"/>
          </p:cNvSpPr>
          <p:nvPr>
            <p:ph idx="1"/>
          </p:nvPr>
        </p:nvSpPr>
        <p:spPr>
          <a:xfrm>
            <a:off x="278781" y="1343723"/>
            <a:ext cx="11708780" cy="601192"/>
          </a:xfrm>
        </p:spPr>
        <p:txBody>
          <a:bodyPr>
            <a:normAutofit/>
          </a:bodyPr>
          <a:lstStyle/>
          <a:p>
            <a:r>
              <a:rPr kumimoji="1" lang="ja-JP" altLang="en-US" sz="2400" dirty="0"/>
              <a:t>動画から円状の領域を抽出したい</a:t>
            </a:r>
            <a:r>
              <a:rPr kumimoji="1" lang="en-US" altLang="ja-JP" sz="2400" dirty="0"/>
              <a:t>…</a:t>
            </a:r>
          </a:p>
        </p:txBody>
      </p:sp>
      <p:sp>
        <p:nvSpPr>
          <p:cNvPr id="8" name="正方形/長方形 7"/>
          <p:cNvSpPr/>
          <p:nvPr/>
        </p:nvSpPr>
        <p:spPr>
          <a:xfrm>
            <a:off x="464475" y="1953508"/>
            <a:ext cx="11059868" cy="830997"/>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方法１</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b="1" dirty="0">
                <a:latin typeface="游ゴシック" panose="020B0400000000000000" pitchFamily="50" charset="-128"/>
                <a:ea typeface="游ゴシック" panose="020B0400000000000000" pitchFamily="50" charset="-128"/>
                <a:sym typeface="Wingdings" panose="05000000000000000000" pitchFamily="2" charset="2"/>
              </a:rPr>
              <a:t>テンプレートマッチング</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テンプレートと似た局所領域を検索</a:t>
            </a:r>
            <a:endParaRPr lang="en-US" altLang="ja-JP" sz="2400" dirty="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方法 </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2  </a:t>
            </a:r>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Hough</a:t>
            </a:r>
            <a:r>
              <a:rPr lang="ja-JP" altLang="en-US" sz="2400" b="1" dirty="0">
                <a:latin typeface="游ゴシック" panose="020B0400000000000000" pitchFamily="50" charset="-128"/>
                <a:ea typeface="游ゴシック" panose="020B0400000000000000" pitchFamily="50" charset="-128"/>
                <a:sym typeface="Wingdings" panose="05000000000000000000" pitchFamily="2" charset="2"/>
              </a:rPr>
              <a:t>変換</a:t>
            </a:r>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パラメータ空間における投票を行う</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 </a:t>
            </a:r>
          </a:p>
        </p:txBody>
      </p:sp>
      <p:sp>
        <p:nvSpPr>
          <p:cNvPr id="9" name="正方形/長方形 8"/>
          <p:cNvSpPr/>
          <p:nvPr/>
        </p:nvSpPr>
        <p:spPr>
          <a:xfrm>
            <a:off x="7520604" y="4546201"/>
            <a:ext cx="4325499" cy="646331"/>
          </a:xfrm>
          <a:prstGeom prst="rect">
            <a:avLst/>
          </a:prstGeom>
        </p:spPr>
        <p:txBody>
          <a:bodyPr wrap="square">
            <a:spAutoFit/>
          </a:bodyPr>
          <a:lstStyle/>
          <a:p>
            <a:r>
              <a:rPr lang="en-US" altLang="ja-JP" dirty="0">
                <a:latin typeface="游ゴシック" panose="020B0400000000000000" pitchFamily="50" charset="-128"/>
                <a:ea typeface="游ゴシック" panose="020B0400000000000000"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それぞれ講義にて</a:t>
            </a:r>
            <a:r>
              <a:rPr lang="ja-JP" altLang="en-US">
                <a:latin typeface="游ゴシック" panose="020B0400000000000000" pitchFamily="50" charset="-128"/>
                <a:ea typeface="游ゴシック" panose="020B0400000000000000" pitchFamily="50" charset="-128"/>
                <a:sym typeface="Wingdings" panose="05000000000000000000" pitchFamily="2" charset="2"/>
              </a:rPr>
              <a:t>解説しますしプログラミング</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課題として出題します</a:t>
            </a:r>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p:txBody>
      </p:sp>
    </p:spTree>
    <p:extLst>
      <p:ext uri="{BB962C8B-B14F-4D97-AF65-F5344CB8AC3E}">
        <p14:creationId xmlns:p14="http://schemas.microsoft.com/office/powerpoint/2010/main" val="250571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6"/>
                </p:tgtEl>
              </p:cMediaNode>
            </p:video>
          </p:childTnLst>
        </p:cTn>
      </p:par>
    </p:tnLst>
    <p:bldLst>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6581" y="509462"/>
            <a:ext cx="11708780" cy="733270"/>
          </a:xfrm>
        </p:spPr>
        <p:txBody>
          <a:bodyPr>
            <a:normAutofit/>
          </a:bodyPr>
          <a:lstStyle/>
          <a:p>
            <a:r>
              <a:rPr kumimoji="1" lang="ja-JP" altLang="en-US" sz="4000" dirty="0"/>
              <a:t>ボール動画から回転速度を推定</a:t>
            </a:r>
          </a:p>
        </p:txBody>
      </p:sp>
      <p:sp>
        <p:nvSpPr>
          <p:cNvPr id="3" name="コンテンツ プレースホルダー 2"/>
          <p:cNvSpPr>
            <a:spLocks noGrp="1"/>
          </p:cNvSpPr>
          <p:nvPr>
            <p:ph idx="1"/>
          </p:nvPr>
        </p:nvSpPr>
        <p:spPr>
          <a:xfrm>
            <a:off x="456581" y="1242732"/>
            <a:ext cx="11708780" cy="1031178"/>
          </a:xfrm>
        </p:spPr>
        <p:txBody>
          <a:bodyPr>
            <a:normAutofit/>
          </a:bodyPr>
          <a:lstStyle/>
          <a:p>
            <a:r>
              <a:rPr lang="ja-JP" altLang="en-US" sz="2400" dirty="0"/>
              <a:t>ボール追跡によりボール領域を切り出した動画を作成できた</a:t>
            </a:r>
            <a:endParaRPr lang="en-US" altLang="ja-JP" sz="2400" dirty="0"/>
          </a:p>
          <a:p>
            <a:r>
              <a:rPr kumimoji="1" lang="ja-JP" altLang="en-US" sz="2400" dirty="0"/>
              <a:t>回転速度をどうやって求める？？</a:t>
            </a:r>
            <a:endParaRPr kumimoji="1" lang="en-US" altLang="ja-JP" sz="2400" dirty="0"/>
          </a:p>
        </p:txBody>
      </p:sp>
      <p:pic>
        <p:nvPicPr>
          <p:cNvPr id="4" name="愛宕data1_curce1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5624" y="2808167"/>
            <a:ext cx="2987676" cy="2987676"/>
          </a:xfrm>
          <a:prstGeom prst="rect">
            <a:avLst/>
          </a:prstGeom>
        </p:spPr>
      </p:pic>
    </p:spTree>
    <p:extLst>
      <p:ext uri="{BB962C8B-B14F-4D97-AF65-F5344CB8AC3E}">
        <p14:creationId xmlns:p14="http://schemas.microsoft.com/office/powerpoint/2010/main" val="1091894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r="47126" b="47126"/>
          <a:stretch/>
        </p:blipFill>
        <p:spPr>
          <a:xfrm>
            <a:off x="3985393" y="2711296"/>
            <a:ext cx="3189697" cy="3189697"/>
          </a:xfrm>
          <a:prstGeom prst="rect">
            <a:avLst/>
          </a:prstGeom>
        </p:spPr>
      </p:pic>
      <p:pic>
        <p:nvPicPr>
          <p:cNvPr id="5" name="図 4"/>
          <p:cNvPicPr>
            <a:picLocks noChangeAspect="1"/>
          </p:cNvPicPr>
          <p:nvPr/>
        </p:nvPicPr>
        <p:blipFill>
          <a:blip r:embed="rId3"/>
          <a:stretch>
            <a:fillRect/>
          </a:stretch>
        </p:blipFill>
        <p:spPr>
          <a:xfrm>
            <a:off x="731141" y="2535987"/>
            <a:ext cx="546983" cy="546983"/>
          </a:xfrm>
          <a:prstGeom prst="rect">
            <a:avLst/>
          </a:prstGeom>
        </p:spPr>
      </p:pic>
      <p:pic>
        <p:nvPicPr>
          <p:cNvPr id="6" name="図 5"/>
          <p:cNvPicPr>
            <a:picLocks noChangeAspect="1"/>
          </p:cNvPicPr>
          <p:nvPr/>
        </p:nvPicPr>
        <p:blipFill>
          <a:blip r:embed="rId4"/>
          <a:stretch>
            <a:fillRect/>
          </a:stretch>
        </p:blipFill>
        <p:spPr>
          <a:xfrm>
            <a:off x="731141" y="3203773"/>
            <a:ext cx="546983" cy="546983"/>
          </a:xfrm>
          <a:prstGeom prst="rect">
            <a:avLst/>
          </a:prstGeom>
        </p:spPr>
      </p:pic>
      <p:pic>
        <p:nvPicPr>
          <p:cNvPr id="7" name="図 6"/>
          <p:cNvPicPr>
            <a:picLocks noChangeAspect="1"/>
          </p:cNvPicPr>
          <p:nvPr/>
        </p:nvPicPr>
        <p:blipFill>
          <a:blip r:embed="rId5"/>
          <a:stretch>
            <a:fillRect/>
          </a:stretch>
        </p:blipFill>
        <p:spPr>
          <a:xfrm>
            <a:off x="731141" y="3871559"/>
            <a:ext cx="546983" cy="546983"/>
          </a:xfrm>
          <a:prstGeom prst="rect">
            <a:avLst/>
          </a:prstGeom>
        </p:spPr>
      </p:pic>
      <p:pic>
        <p:nvPicPr>
          <p:cNvPr id="8" name="図 7"/>
          <p:cNvPicPr>
            <a:picLocks noChangeAspect="1"/>
          </p:cNvPicPr>
          <p:nvPr/>
        </p:nvPicPr>
        <p:blipFill>
          <a:blip r:embed="rId6"/>
          <a:stretch>
            <a:fillRect/>
          </a:stretch>
        </p:blipFill>
        <p:spPr>
          <a:xfrm>
            <a:off x="731141" y="4539345"/>
            <a:ext cx="546983" cy="546983"/>
          </a:xfrm>
          <a:prstGeom prst="rect">
            <a:avLst/>
          </a:prstGeom>
        </p:spPr>
      </p:pic>
      <p:pic>
        <p:nvPicPr>
          <p:cNvPr id="9" name="図 8"/>
          <p:cNvPicPr>
            <a:picLocks noChangeAspect="1"/>
          </p:cNvPicPr>
          <p:nvPr/>
        </p:nvPicPr>
        <p:blipFill>
          <a:blip r:embed="rId7"/>
          <a:stretch>
            <a:fillRect/>
          </a:stretch>
        </p:blipFill>
        <p:spPr>
          <a:xfrm>
            <a:off x="731141" y="5207131"/>
            <a:ext cx="546983" cy="546983"/>
          </a:xfrm>
          <a:prstGeom prst="rect">
            <a:avLst/>
          </a:prstGeom>
        </p:spPr>
      </p:pic>
      <p:pic>
        <p:nvPicPr>
          <p:cNvPr id="10" name="図 9"/>
          <p:cNvPicPr>
            <a:picLocks noChangeAspect="1"/>
          </p:cNvPicPr>
          <p:nvPr/>
        </p:nvPicPr>
        <p:blipFill>
          <a:blip r:embed="rId8"/>
          <a:stretch>
            <a:fillRect/>
          </a:stretch>
        </p:blipFill>
        <p:spPr>
          <a:xfrm>
            <a:off x="1702691" y="3055517"/>
            <a:ext cx="546983" cy="546983"/>
          </a:xfrm>
          <a:prstGeom prst="rect">
            <a:avLst/>
          </a:prstGeom>
        </p:spPr>
      </p:pic>
      <p:pic>
        <p:nvPicPr>
          <p:cNvPr id="11" name="図 10"/>
          <p:cNvPicPr>
            <a:picLocks noChangeAspect="1"/>
          </p:cNvPicPr>
          <p:nvPr/>
        </p:nvPicPr>
        <p:blipFill>
          <a:blip r:embed="rId9"/>
          <a:stretch>
            <a:fillRect/>
          </a:stretch>
        </p:blipFill>
        <p:spPr>
          <a:xfrm>
            <a:off x="1702691" y="4391089"/>
            <a:ext cx="546983" cy="546983"/>
          </a:xfrm>
          <a:prstGeom prst="rect">
            <a:avLst/>
          </a:prstGeom>
        </p:spPr>
      </p:pic>
      <p:pic>
        <p:nvPicPr>
          <p:cNvPr id="12" name="図 11"/>
          <p:cNvPicPr>
            <a:picLocks noChangeAspect="1"/>
          </p:cNvPicPr>
          <p:nvPr/>
        </p:nvPicPr>
        <p:blipFill>
          <a:blip r:embed="rId10"/>
          <a:stretch>
            <a:fillRect/>
          </a:stretch>
        </p:blipFill>
        <p:spPr>
          <a:xfrm>
            <a:off x="1702691" y="5058875"/>
            <a:ext cx="546983" cy="546983"/>
          </a:xfrm>
          <a:prstGeom prst="rect">
            <a:avLst/>
          </a:prstGeom>
        </p:spPr>
      </p:pic>
      <p:pic>
        <p:nvPicPr>
          <p:cNvPr id="13" name="図 12"/>
          <p:cNvPicPr>
            <a:picLocks noChangeAspect="1"/>
          </p:cNvPicPr>
          <p:nvPr/>
        </p:nvPicPr>
        <p:blipFill>
          <a:blip r:embed="rId11"/>
          <a:stretch>
            <a:fillRect/>
          </a:stretch>
        </p:blipFill>
        <p:spPr>
          <a:xfrm>
            <a:off x="1702691" y="5726661"/>
            <a:ext cx="546983" cy="546983"/>
          </a:xfrm>
          <a:prstGeom prst="rect">
            <a:avLst/>
          </a:prstGeom>
        </p:spPr>
      </p:pic>
      <p:cxnSp>
        <p:nvCxnSpPr>
          <p:cNvPr id="14" name="カギ線コネクタ 13"/>
          <p:cNvCxnSpPr>
            <a:stCxn id="9" idx="2"/>
            <a:endCxn id="10" idx="0"/>
          </p:cNvCxnSpPr>
          <p:nvPr/>
        </p:nvCxnSpPr>
        <p:spPr>
          <a:xfrm rot="5400000" flipH="1" flipV="1">
            <a:off x="141109" y="3919041"/>
            <a:ext cx="2698597" cy="971550"/>
          </a:xfrm>
          <a:prstGeom prst="bentConnector5">
            <a:avLst>
              <a:gd name="adj1" fmla="val -10589"/>
              <a:gd name="adj2" fmla="val 50000"/>
              <a:gd name="adj3" fmla="val 11200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5" name="図 14"/>
          <p:cNvPicPr>
            <a:picLocks noChangeAspect="1"/>
          </p:cNvPicPr>
          <p:nvPr/>
        </p:nvPicPr>
        <p:blipFill>
          <a:blip r:embed="rId12"/>
          <a:stretch>
            <a:fillRect/>
          </a:stretch>
        </p:blipFill>
        <p:spPr>
          <a:xfrm>
            <a:off x="1702691" y="3723303"/>
            <a:ext cx="546983" cy="546983"/>
          </a:xfrm>
          <a:prstGeom prst="rect">
            <a:avLst/>
          </a:prstGeom>
        </p:spPr>
      </p:pic>
      <p:sp>
        <p:nvSpPr>
          <p:cNvPr id="16" name="正方形/長方形 15"/>
          <p:cNvSpPr/>
          <p:nvPr/>
        </p:nvSpPr>
        <p:spPr>
          <a:xfrm>
            <a:off x="3653891" y="5986430"/>
            <a:ext cx="3649388" cy="718145"/>
          </a:xfrm>
          <a:prstGeom prst="rect">
            <a:avLst/>
          </a:prstGeom>
          <a:solidFill>
            <a:schemeClr val="bg1">
              <a:alpha val="45000"/>
            </a:schemeClr>
          </a:solidFill>
        </p:spPr>
        <p:txBody>
          <a:bodyPr wrap="none" lIns="36000" tIns="0" rIns="36000" bIns="0">
            <a:spAutoFit/>
          </a:bodyPr>
          <a:lstStyle/>
          <a:p>
            <a:pPr algn="ctr">
              <a:lnSpc>
                <a:spcPts val="2800"/>
              </a:lnSpc>
            </a:pPr>
            <a:r>
              <a:rPr lang="en-US" altLang="ja-JP" sz="3200" b="1" dirty="0">
                <a:solidFill>
                  <a:srgbClr val="333333"/>
                </a:solidFill>
              </a:rPr>
              <a:t>Difference of all </a:t>
            </a:r>
          </a:p>
          <a:p>
            <a:pPr algn="ctr">
              <a:lnSpc>
                <a:spcPts val="2800"/>
              </a:lnSpc>
            </a:pPr>
            <a:r>
              <a:rPr lang="en-US" altLang="ja-JP" sz="3200" b="1" dirty="0">
                <a:solidFill>
                  <a:srgbClr val="333333"/>
                </a:solidFill>
              </a:rPr>
              <a:t>pairs of frames: D(</a:t>
            </a:r>
            <a:r>
              <a:rPr lang="en-US" altLang="ja-JP" sz="3200" b="1" i="1" dirty="0" err="1">
                <a:solidFill>
                  <a:srgbClr val="333333"/>
                </a:solidFill>
              </a:rPr>
              <a:t>i,j</a:t>
            </a:r>
            <a:r>
              <a:rPr lang="en-US" altLang="ja-JP" sz="3200" b="1" dirty="0">
                <a:solidFill>
                  <a:srgbClr val="333333"/>
                </a:solidFill>
              </a:rPr>
              <a:t>)</a:t>
            </a:r>
            <a:endParaRPr lang="ja-JP" altLang="en-US" sz="3200" b="1" dirty="0">
              <a:solidFill>
                <a:srgbClr val="333333"/>
              </a:solidFill>
            </a:endParaRPr>
          </a:p>
        </p:txBody>
      </p:sp>
      <p:grpSp>
        <p:nvGrpSpPr>
          <p:cNvPr id="17" name="グループ化 16"/>
          <p:cNvGrpSpPr/>
          <p:nvPr/>
        </p:nvGrpSpPr>
        <p:grpSpPr>
          <a:xfrm>
            <a:off x="3956260" y="2720852"/>
            <a:ext cx="1621917" cy="852200"/>
            <a:chOff x="4184860" y="2746252"/>
            <a:chExt cx="1621917" cy="852200"/>
          </a:xfrm>
        </p:grpSpPr>
        <p:cxnSp>
          <p:nvCxnSpPr>
            <p:cNvPr id="18" name="直線コネクタ 17"/>
            <p:cNvCxnSpPr/>
            <p:nvPr/>
          </p:nvCxnSpPr>
          <p:spPr>
            <a:xfrm>
              <a:off x="4184860" y="3595110"/>
              <a:ext cx="158348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5806777" y="2746252"/>
              <a:ext cx="0" cy="852200"/>
            </a:xfrm>
            <a:prstGeom prst="line">
              <a:avLst/>
            </a:prstGeom>
            <a:ln w="57150">
              <a:solidFill>
                <a:srgbClr val="FFC000"/>
              </a:solidFill>
              <a:headEnd type="oval"/>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821550" y="6362560"/>
            <a:ext cx="1440065" cy="359073"/>
          </a:xfrm>
          <a:prstGeom prst="rect">
            <a:avLst/>
          </a:prstGeom>
          <a:solidFill>
            <a:schemeClr val="bg1">
              <a:alpha val="45000"/>
            </a:schemeClr>
          </a:solidFill>
        </p:spPr>
        <p:txBody>
          <a:bodyPr wrap="none" lIns="36000" tIns="0" rIns="36000" bIns="0">
            <a:spAutoFit/>
          </a:bodyPr>
          <a:lstStyle/>
          <a:p>
            <a:pPr algn="ctr">
              <a:lnSpc>
                <a:spcPts val="2800"/>
              </a:lnSpc>
            </a:pPr>
            <a:r>
              <a:rPr lang="en-US" altLang="ja-JP" sz="3200" b="1" dirty="0">
                <a:solidFill>
                  <a:srgbClr val="333333"/>
                </a:solidFill>
              </a:rPr>
              <a:t>Ball Clip</a:t>
            </a:r>
            <a:endParaRPr lang="ja-JP" altLang="en-US" sz="3200" b="1" dirty="0">
              <a:solidFill>
                <a:srgbClr val="333333"/>
              </a:solidFill>
            </a:endParaRPr>
          </a:p>
        </p:txBody>
      </p:sp>
      <p:grpSp>
        <p:nvGrpSpPr>
          <p:cNvPr id="21" name="グループ化 20"/>
          <p:cNvGrpSpPr/>
          <p:nvPr/>
        </p:nvGrpSpPr>
        <p:grpSpPr>
          <a:xfrm>
            <a:off x="716643" y="2711296"/>
            <a:ext cx="4863599" cy="2381404"/>
            <a:chOff x="945243" y="2736696"/>
            <a:chExt cx="4863599" cy="2381404"/>
          </a:xfrm>
        </p:grpSpPr>
        <p:sp>
          <p:nvSpPr>
            <p:cNvPr id="22" name="正方形/長方形 21"/>
            <p:cNvSpPr/>
            <p:nvPr/>
          </p:nvSpPr>
          <p:spPr>
            <a:xfrm>
              <a:off x="945243" y="4562021"/>
              <a:ext cx="556079" cy="556079"/>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b="1" i="1" dirty="0" err="1">
                  <a:solidFill>
                    <a:schemeClr val="tx1"/>
                  </a:solidFill>
                  <a:latin typeface="Times New Roman" panose="02020603050405020304" pitchFamily="18" charset="0"/>
                  <a:cs typeface="Times New Roman" panose="02020603050405020304" pitchFamily="18" charset="0"/>
                </a:rPr>
                <a:t>i</a:t>
              </a:r>
              <a:endParaRPr kumimoji="1" lang="ja-JP" altLang="en-US" sz="4800" b="1" i="1" dirty="0">
                <a:solidFill>
                  <a:schemeClr val="tx1"/>
                </a:solidFill>
                <a:latin typeface="Times New Roman" panose="02020603050405020304" pitchFamily="18" charset="0"/>
                <a:cs typeface="Times New Roman" panose="02020603050405020304" pitchFamily="18" charset="0"/>
              </a:endParaRPr>
            </a:p>
          </p:txBody>
        </p:sp>
        <p:sp>
          <p:nvSpPr>
            <p:cNvPr id="23" name="正方形/長方形 22"/>
            <p:cNvSpPr/>
            <p:nvPr/>
          </p:nvSpPr>
          <p:spPr>
            <a:xfrm>
              <a:off x="1961243" y="3734707"/>
              <a:ext cx="530497" cy="556079"/>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b="1" i="1" dirty="0" err="1">
                  <a:solidFill>
                    <a:schemeClr val="tx1"/>
                  </a:solidFill>
                  <a:latin typeface="Times New Roman" panose="02020603050405020304" pitchFamily="18" charset="0"/>
                  <a:cs typeface="Times New Roman" panose="02020603050405020304" pitchFamily="18" charset="0"/>
                </a:rPr>
                <a:t>j</a:t>
              </a:r>
              <a:endParaRPr kumimoji="1" lang="ja-JP" altLang="en-US" sz="4800" b="1" i="1" dirty="0">
                <a:solidFill>
                  <a:schemeClr val="tx1"/>
                </a:solidFill>
                <a:latin typeface="Times New Roman" panose="02020603050405020304" pitchFamily="18" charset="0"/>
                <a:cs typeface="Times New Roman" panose="02020603050405020304" pitchFamily="18" charset="0"/>
              </a:endParaRPr>
            </a:p>
          </p:txBody>
        </p:sp>
        <p:cxnSp>
          <p:nvCxnSpPr>
            <p:cNvPr id="24" name="カギ線コネクタ 23"/>
            <p:cNvCxnSpPr>
              <a:stCxn id="22" idx="3"/>
            </p:cNvCxnSpPr>
            <p:nvPr/>
          </p:nvCxnSpPr>
          <p:spPr>
            <a:xfrm flipV="1">
              <a:off x="1501322" y="3594100"/>
              <a:ext cx="2651578" cy="1245961"/>
            </a:xfrm>
            <a:prstGeom prst="bentConnector3">
              <a:avLst>
                <a:gd name="adj1" fmla="val 8217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p:cNvCxnSpPr>
              <a:stCxn id="23" idx="3"/>
              <a:endCxn id="4" idx="0"/>
            </p:cNvCxnSpPr>
            <p:nvPr/>
          </p:nvCxnSpPr>
          <p:spPr>
            <a:xfrm flipV="1">
              <a:off x="2491740" y="2736696"/>
              <a:ext cx="3317102" cy="1276051"/>
            </a:xfrm>
            <a:prstGeom prst="bentConnector4">
              <a:avLst>
                <a:gd name="adj1" fmla="val 25960"/>
                <a:gd name="adj2" fmla="val 117915"/>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p:cNvGrpSpPr/>
          <p:nvPr/>
        </p:nvGrpSpPr>
        <p:grpSpPr>
          <a:xfrm>
            <a:off x="5259201" y="2572657"/>
            <a:ext cx="6217970" cy="3577771"/>
            <a:chOff x="5487801" y="2598057"/>
            <a:chExt cx="6217970" cy="3577771"/>
          </a:xfrm>
        </p:grpSpPr>
        <p:pic>
          <p:nvPicPr>
            <p:cNvPr id="27" name="図 26"/>
            <p:cNvPicPr>
              <a:picLocks noChangeAspect="1"/>
            </p:cNvPicPr>
            <p:nvPr/>
          </p:nvPicPr>
          <p:blipFill rotWithShape="1">
            <a:blip r:embed="rId13"/>
            <a:srcRect l="15348" t="25285" r="76910" b="59715"/>
            <a:stretch/>
          </p:blipFill>
          <p:spPr>
            <a:xfrm>
              <a:off x="8369300" y="2641601"/>
              <a:ext cx="3336471" cy="3501236"/>
            </a:xfrm>
            <a:prstGeom prst="rect">
              <a:avLst/>
            </a:prstGeom>
            <a:ln w="88900">
              <a:solidFill>
                <a:srgbClr val="FF0000"/>
              </a:solidFill>
            </a:ln>
          </p:spPr>
        </p:pic>
        <p:sp>
          <p:nvSpPr>
            <p:cNvPr id="28" name="正方形/長方形 27"/>
            <p:cNvSpPr/>
            <p:nvPr/>
          </p:nvSpPr>
          <p:spPr>
            <a:xfrm>
              <a:off x="5487801" y="3298747"/>
              <a:ext cx="644560" cy="602693"/>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p:cNvCxnSpPr/>
            <p:nvPr/>
          </p:nvCxnSpPr>
          <p:spPr>
            <a:xfrm flipV="1">
              <a:off x="6139543" y="2598057"/>
              <a:ext cx="2177143" cy="682172"/>
            </a:xfrm>
            <a:prstGeom prst="line">
              <a:avLst/>
            </a:prstGeom>
            <a:ln w="889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6124755" y="3899140"/>
              <a:ext cx="2191931" cy="2276688"/>
            </a:xfrm>
            <a:prstGeom prst="line">
              <a:avLst/>
            </a:prstGeom>
            <a:ln w="889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8136374" y="2604737"/>
            <a:ext cx="1964889" cy="2101406"/>
            <a:chOff x="8364974" y="2630137"/>
            <a:chExt cx="1964889" cy="2101406"/>
          </a:xfrm>
        </p:grpSpPr>
        <p:grpSp>
          <p:nvGrpSpPr>
            <p:cNvPr id="32" name="グループ化 31"/>
            <p:cNvGrpSpPr/>
            <p:nvPr/>
          </p:nvGrpSpPr>
          <p:grpSpPr>
            <a:xfrm>
              <a:off x="8364974" y="2630137"/>
              <a:ext cx="1877298" cy="2016474"/>
              <a:chOff x="4184860" y="2746252"/>
              <a:chExt cx="1632269" cy="848858"/>
            </a:xfrm>
          </p:grpSpPr>
          <p:cxnSp>
            <p:nvCxnSpPr>
              <p:cNvPr id="37" name="直線コネクタ 36"/>
              <p:cNvCxnSpPr/>
              <p:nvPr/>
            </p:nvCxnSpPr>
            <p:spPr>
              <a:xfrm>
                <a:off x="4184860" y="3595110"/>
                <a:ext cx="1565566" cy="0"/>
              </a:xfrm>
              <a:prstGeom prst="line">
                <a:avLst/>
              </a:prstGeom>
              <a:ln w="57150">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5817129" y="2746252"/>
                <a:ext cx="0" cy="807425"/>
              </a:xfrm>
              <a:prstGeom prst="line">
                <a:avLst/>
              </a:prstGeom>
              <a:ln w="57150">
                <a:solidFill>
                  <a:srgbClr val="FFC000"/>
                </a:solidFill>
                <a:headEnd type="none"/>
              </a:ln>
            </p:spPr>
            <p:style>
              <a:lnRef idx="1">
                <a:schemeClr val="accent1"/>
              </a:lnRef>
              <a:fillRef idx="0">
                <a:schemeClr val="accent1"/>
              </a:fillRef>
              <a:effectRef idx="0">
                <a:schemeClr val="accent1"/>
              </a:effectRef>
              <a:fontRef idx="minor">
                <a:schemeClr val="tx1"/>
              </a:fontRef>
            </p:style>
          </p:cxnSp>
        </p:grpSp>
        <p:cxnSp>
          <p:nvCxnSpPr>
            <p:cNvPr id="33" name="直線コネクタ 32"/>
            <p:cNvCxnSpPr/>
            <p:nvPr/>
          </p:nvCxnSpPr>
          <p:spPr>
            <a:xfrm flipV="1">
              <a:off x="10156547" y="4545806"/>
              <a:ext cx="0" cy="185737"/>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10327997" y="4545806"/>
              <a:ext cx="0" cy="185737"/>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0148887" y="4548188"/>
              <a:ext cx="178594" cy="2382"/>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10156031" y="4726781"/>
              <a:ext cx="173832" cy="1"/>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grpSp>
      <p:sp>
        <p:nvSpPr>
          <p:cNvPr id="43" name="正方形/長方形 42"/>
          <p:cNvSpPr/>
          <p:nvPr/>
        </p:nvSpPr>
        <p:spPr>
          <a:xfrm>
            <a:off x="1245628" y="279313"/>
            <a:ext cx="8826159" cy="1508105"/>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rPr>
              <a:t>ボールは回転しているので、周期的に似た画像が現れるはず </a:t>
            </a:r>
            <a:r>
              <a:rPr lang="en-US" altLang="ja-JP" sz="2400" dirty="0">
                <a:latin typeface="游ゴシック" panose="020B0400000000000000" pitchFamily="50" charset="-128"/>
                <a:ea typeface="游ゴシック" panose="020B0400000000000000" pitchFamily="50" charset="-128"/>
              </a:rPr>
              <a:t>! </a:t>
            </a:r>
          </a:p>
          <a:p>
            <a:pPr marL="342900" indent="-342900">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rPr>
              <a:t>フレーム</a:t>
            </a:r>
            <a:r>
              <a:rPr lang="ja-JP" altLang="en-US" sz="2400" i="1" dirty="0">
                <a:latin typeface="游ゴシック" panose="020B0400000000000000" pitchFamily="50" charset="-128"/>
                <a:ea typeface="游ゴシック" panose="020B0400000000000000" pitchFamily="50" charset="-128"/>
              </a:rPr>
              <a:t> </a:t>
            </a:r>
            <a:r>
              <a:rPr lang="en-US" altLang="ja-JP" sz="2400" i="1" dirty="0" err="1">
                <a:latin typeface="游ゴシック" panose="020B0400000000000000" pitchFamily="50" charset="-128"/>
                <a:ea typeface="游ゴシック" panose="020B0400000000000000" pitchFamily="50" charset="-128"/>
              </a:rPr>
              <a:t>i</a:t>
            </a:r>
            <a:r>
              <a:rPr lang="ja-JP" altLang="en-US" sz="2400" dirty="0">
                <a:latin typeface="游ゴシック" panose="020B0400000000000000" pitchFamily="50" charset="-128"/>
                <a:ea typeface="游ゴシック" panose="020B0400000000000000" pitchFamily="50" charset="-128"/>
              </a:rPr>
              <a:t>とフレーム </a:t>
            </a:r>
            <a:r>
              <a:rPr lang="en-US" altLang="ja-JP" sz="2400" i="1" dirty="0">
                <a:latin typeface="游ゴシック" panose="020B0400000000000000" pitchFamily="50" charset="-128"/>
                <a:ea typeface="游ゴシック" panose="020B0400000000000000" pitchFamily="50" charset="-128"/>
              </a:rPr>
              <a:t>j</a:t>
            </a:r>
            <a:r>
              <a:rPr lang="ja-JP" altLang="en-US" sz="2400" dirty="0">
                <a:latin typeface="游ゴシック" panose="020B0400000000000000" pitchFamily="50" charset="-128"/>
                <a:ea typeface="游ゴシック" panose="020B0400000000000000" pitchFamily="50" charset="-128"/>
              </a:rPr>
              <a:t>の差分をプロットする</a:t>
            </a:r>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rPr>
              <a:t>斜め方向に縞模様が見える </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a:latin typeface="游ゴシック" panose="020B0400000000000000" pitchFamily="50" charset="-128"/>
                <a:ea typeface="游ゴシック" panose="020B0400000000000000" pitchFamily="50" charset="-128"/>
              </a:rPr>
              <a:t>この間隔が回転周期</a:t>
            </a:r>
            <a:endParaRPr lang="en-US" altLang="ja-JP" sz="2400" dirty="0">
              <a:latin typeface="游ゴシック" panose="020B0400000000000000" pitchFamily="50" charset="-128"/>
              <a:ea typeface="游ゴシック" panose="020B0400000000000000" pitchFamily="50" charset="-128"/>
            </a:endParaRPr>
          </a:p>
          <a:p>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画像同士の差分についてプログラミング課題に出題します</a:t>
            </a:r>
          </a:p>
        </p:txBody>
      </p:sp>
    </p:spTree>
    <p:extLst>
      <p:ext uri="{BB962C8B-B14F-4D97-AF65-F5344CB8AC3E}">
        <p14:creationId xmlns:p14="http://schemas.microsoft.com/office/powerpoint/2010/main" val="317404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6581" y="341840"/>
            <a:ext cx="11708780" cy="733270"/>
          </a:xfrm>
        </p:spPr>
        <p:txBody>
          <a:bodyPr>
            <a:normAutofit/>
          </a:bodyPr>
          <a:lstStyle/>
          <a:p>
            <a:r>
              <a:rPr kumimoji="1" lang="ja-JP" altLang="en-US" sz="4000" dirty="0"/>
              <a:t>ボール動画から</a:t>
            </a:r>
            <a:r>
              <a:rPr lang="ja-JP" altLang="en-US" sz="4000" dirty="0"/>
              <a:t>回転軸</a:t>
            </a:r>
            <a:r>
              <a:rPr kumimoji="1" lang="ja-JP" altLang="en-US" sz="4000" dirty="0"/>
              <a:t>を推定</a:t>
            </a:r>
          </a:p>
        </p:txBody>
      </p:sp>
      <p:sp>
        <p:nvSpPr>
          <p:cNvPr id="3" name="コンテンツ プレースホルダー 2"/>
          <p:cNvSpPr>
            <a:spLocks noGrp="1"/>
          </p:cNvSpPr>
          <p:nvPr>
            <p:ph idx="1"/>
          </p:nvPr>
        </p:nvSpPr>
        <p:spPr>
          <a:xfrm>
            <a:off x="456581" y="1160539"/>
            <a:ext cx="11708780" cy="1031178"/>
          </a:xfrm>
        </p:spPr>
        <p:txBody>
          <a:bodyPr>
            <a:normAutofit/>
          </a:bodyPr>
          <a:lstStyle/>
          <a:p>
            <a:r>
              <a:rPr lang="ja-JP" altLang="en-US" sz="2400" dirty="0"/>
              <a:t>ボール追跡によりボール領域を切り出し，回転速度も取得した</a:t>
            </a:r>
            <a:endParaRPr lang="en-US" altLang="ja-JP" sz="2400" dirty="0"/>
          </a:p>
          <a:p>
            <a:r>
              <a:rPr kumimoji="1" lang="ja-JP" altLang="en-US" sz="2400" dirty="0"/>
              <a:t>回転軸はどうやって求める？？</a:t>
            </a:r>
            <a:endParaRPr kumimoji="1" lang="en-US" altLang="ja-JP" sz="2400" dirty="0"/>
          </a:p>
        </p:txBody>
      </p:sp>
      <p:pic>
        <p:nvPicPr>
          <p:cNvPr id="4" name="愛宕data1_curce1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5624" y="2808167"/>
            <a:ext cx="2987676" cy="2987676"/>
          </a:xfrm>
          <a:prstGeom prst="rect">
            <a:avLst/>
          </a:prstGeom>
        </p:spPr>
      </p:pic>
    </p:spTree>
    <p:extLst>
      <p:ext uri="{BB962C8B-B14F-4D97-AF65-F5344CB8AC3E}">
        <p14:creationId xmlns:p14="http://schemas.microsoft.com/office/powerpoint/2010/main" val="38613769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ボール動画から回転軸を推定</a:t>
            </a:r>
            <a:endParaRPr kumimoji="1" lang="ja-JP" altLang="en-US" dirty="0"/>
          </a:p>
        </p:txBody>
      </p:sp>
      <p:sp>
        <p:nvSpPr>
          <p:cNvPr id="3" name="コンテンツ プレースホルダー 2"/>
          <p:cNvSpPr>
            <a:spLocks noGrp="1"/>
          </p:cNvSpPr>
          <p:nvPr>
            <p:ph idx="1"/>
          </p:nvPr>
        </p:nvSpPr>
        <p:spPr>
          <a:xfrm>
            <a:off x="278781" y="1098396"/>
            <a:ext cx="11708780" cy="1721004"/>
          </a:xfrm>
        </p:spPr>
        <p:txBody>
          <a:bodyPr>
            <a:normAutofit fontScale="92500" lnSpcReduction="10000"/>
          </a:bodyPr>
          <a:lstStyle/>
          <a:p>
            <a:r>
              <a:rPr kumimoji="1" lang="ja-JP" altLang="en-US" dirty="0"/>
              <a:t>回転軸候補を用意（</a:t>
            </a:r>
            <a:r>
              <a:rPr kumimoji="1" lang="en-US" altLang="ja-JP" dirty="0"/>
              <a:t>2k</a:t>
            </a:r>
            <a:r>
              <a:rPr kumimoji="1" lang="ja-JP" altLang="en-US" dirty="0"/>
              <a:t>本）</a:t>
            </a:r>
            <a:endParaRPr kumimoji="1" lang="en-US" altLang="ja-JP" dirty="0"/>
          </a:p>
          <a:p>
            <a:r>
              <a:rPr lang="ja-JP" altLang="en-US" dirty="0"/>
              <a:t>ある回転軸 </a:t>
            </a:r>
            <a:r>
              <a:rPr lang="en-US" altLang="ja-JP" b="1" dirty="0"/>
              <a:t>a </a:t>
            </a:r>
            <a:r>
              <a:rPr lang="ja-JP" altLang="en-US" dirty="0"/>
              <a:t>に対して、動画のあるフレーム３次元的に回転した画像を作成し隣のフレームと比較</a:t>
            </a:r>
            <a:endParaRPr lang="en-US" altLang="ja-JP" dirty="0"/>
          </a:p>
          <a:p>
            <a:r>
              <a:rPr lang="ja-JP" altLang="en-US" dirty="0"/>
              <a:t>回転した画像が最も隣のフレームとマッチする軸を最適解として出力</a:t>
            </a:r>
            <a:endParaRPr kumimoji="1" lang="ja-JP" altLang="en-US" dirty="0"/>
          </a:p>
        </p:txBody>
      </p:sp>
      <p:pic>
        <p:nvPicPr>
          <p:cNvPr id="4" name="図 3"/>
          <p:cNvPicPr>
            <a:picLocks noChangeAspect="1"/>
          </p:cNvPicPr>
          <p:nvPr/>
        </p:nvPicPr>
        <p:blipFill rotWithShape="1">
          <a:blip r:embed="rId2"/>
          <a:srcRect l="29271" t="33846" r="44792" b="19423"/>
          <a:stretch/>
        </p:blipFill>
        <p:spPr>
          <a:xfrm>
            <a:off x="1409700" y="3162300"/>
            <a:ext cx="2810933" cy="2743200"/>
          </a:xfrm>
          <a:prstGeom prst="rect">
            <a:avLst/>
          </a:prstGeom>
        </p:spPr>
      </p:pic>
      <p:sp>
        <p:nvSpPr>
          <p:cNvPr id="5" name="正方形/長方形 4"/>
          <p:cNvSpPr/>
          <p:nvPr/>
        </p:nvSpPr>
        <p:spPr>
          <a:xfrm>
            <a:off x="1909309" y="5824835"/>
            <a:ext cx="1811714" cy="461665"/>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rPr>
              <a:t>回転軸候補 </a:t>
            </a:r>
          </a:p>
        </p:txBody>
      </p:sp>
      <p:pic>
        <p:nvPicPr>
          <p:cNvPr id="6" name="図 5"/>
          <p:cNvPicPr>
            <a:picLocks noChangeAspect="1"/>
          </p:cNvPicPr>
          <p:nvPr/>
        </p:nvPicPr>
        <p:blipFill rotWithShape="1">
          <a:blip r:embed="rId3"/>
          <a:srcRect r="29773"/>
          <a:stretch/>
        </p:blipFill>
        <p:spPr>
          <a:xfrm>
            <a:off x="5298661" y="2819400"/>
            <a:ext cx="5445539" cy="4059966"/>
          </a:xfrm>
          <a:prstGeom prst="rect">
            <a:avLst/>
          </a:prstGeom>
        </p:spPr>
      </p:pic>
    </p:spTree>
    <p:extLst>
      <p:ext uri="{BB962C8B-B14F-4D97-AF65-F5344CB8AC3E}">
        <p14:creationId xmlns:p14="http://schemas.microsoft.com/office/powerpoint/2010/main" val="214653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コンテンツ プレースホルダー 2"/>
          <p:cNvSpPr>
            <a:spLocks noGrp="1"/>
          </p:cNvSpPr>
          <p:nvPr>
            <p:ph idx="1"/>
          </p:nvPr>
        </p:nvSpPr>
        <p:spPr>
          <a:xfrm>
            <a:off x="278781" y="1343722"/>
            <a:ext cx="11708780" cy="5304727"/>
          </a:xfrm>
        </p:spPr>
        <p:txBody>
          <a:bodyPr>
            <a:normAutofit/>
          </a:bodyPr>
          <a:lstStyle/>
          <a:p>
            <a:pPr>
              <a:lnSpc>
                <a:spcPct val="100000"/>
              </a:lnSpc>
              <a:spcBef>
                <a:spcPts val="600"/>
              </a:spcBef>
            </a:pPr>
            <a:r>
              <a:rPr lang="ja-JP" altLang="en-US" dirty="0"/>
              <a:t>本科目の実施方法</a:t>
            </a:r>
            <a:endParaRPr lang="en-US" altLang="ja-JP" dirty="0"/>
          </a:p>
          <a:p>
            <a:pPr lvl="1">
              <a:lnSpc>
                <a:spcPct val="100000"/>
              </a:lnSpc>
              <a:spcBef>
                <a:spcPts val="600"/>
              </a:spcBef>
            </a:pPr>
            <a:r>
              <a:rPr lang="en-US" altLang="ja-JP" dirty="0" smtClean="0"/>
              <a:t>01</a:t>
            </a:r>
            <a:r>
              <a:rPr kumimoji="1" lang="en-US" altLang="ja-JP" dirty="0" smtClean="0"/>
              <a:t>~08</a:t>
            </a:r>
            <a:r>
              <a:rPr kumimoji="1" lang="ja-JP" altLang="en-US" dirty="0" smtClean="0"/>
              <a:t>回目 </a:t>
            </a:r>
            <a:r>
              <a:rPr lang="en-US" altLang="ja-JP" dirty="0"/>
              <a:t>: </a:t>
            </a:r>
            <a:r>
              <a:rPr lang="ja-JP" altLang="en-US" dirty="0" smtClean="0"/>
              <a:t>対面 </a:t>
            </a:r>
            <a:r>
              <a:rPr lang="en-US" altLang="ja-JP" dirty="0" smtClean="0"/>
              <a:t>+ </a:t>
            </a:r>
            <a:r>
              <a:rPr lang="ja-JP" altLang="en-US" dirty="0" smtClean="0"/>
              <a:t>小テスト</a:t>
            </a:r>
            <a:endParaRPr lang="en-US" altLang="ja-JP" dirty="0"/>
          </a:p>
          <a:p>
            <a:pPr lvl="1">
              <a:lnSpc>
                <a:spcPct val="100000"/>
              </a:lnSpc>
              <a:spcBef>
                <a:spcPts val="600"/>
              </a:spcBef>
            </a:pPr>
            <a:r>
              <a:rPr lang="en-US" altLang="ja-JP" dirty="0" smtClean="0"/>
              <a:t>09~14</a:t>
            </a:r>
            <a:r>
              <a:rPr lang="ja-JP" altLang="en-US" dirty="0"/>
              <a:t>回目 </a:t>
            </a:r>
            <a:r>
              <a:rPr lang="en-US" altLang="ja-JP" dirty="0"/>
              <a:t>: </a:t>
            </a:r>
            <a:r>
              <a:rPr lang="ja-JP" altLang="en-US" dirty="0" smtClean="0"/>
              <a:t>プログラミング</a:t>
            </a:r>
            <a:r>
              <a:rPr lang="ja-JP" altLang="en-US" dirty="0"/>
              <a:t>演習</a:t>
            </a:r>
            <a:endParaRPr lang="en-US" altLang="ja-JP" dirty="0"/>
          </a:p>
          <a:p>
            <a:pPr lvl="1">
              <a:lnSpc>
                <a:spcPct val="100000"/>
              </a:lnSpc>
              <a:spcBef>
                <a:spcPts val="600"/>
              </a:spcBef>
            </a:pPr>
            <a:endParaRPr lang="en-US" altLang="ja-JP" dirty="0">
              <a:solidFill>
                <a:prstClr val="black"/>
              </a:solidFill>
            </a:endParaRPr>
          </a:p>
          <a:p>
            <a:pPr lvl="0">
              <a:lnSpc>
                <a:spcPct val="100000"/>
              </a:lnSpc>
              <a:spcBef>
                <a:spcPts val="600"/>
              </a:spcBef>
            </a:pPr>
            <a:r>
              <a:rPr lang="ja-JP" altLang="en-US" dirty="0">
                <a:solidFill>
                  <a:prstClr val="black"/>
                </a:solidFill>
              </a:rPr>
              <a:t>画像処理・画像認識に関する研究紹介</a:t>
            </a:r>
            <a:endParaRPr lang="en-US" altLang="ja-JP" dirty="0">
              <a:solidFill>
                <a:prstClr val="black"/>
              </a:solidFill>
            </a:endParaRPr>
          </a:p>
          <a:p>
            <a:pPr lvl="1">
              <a:lnSpc>
                <a:spcPct val="100000"/>
              </a:lnSpc>
              <a:spcBef>
                <a:spcPts val="600"/>
              </a:spcBef>
            </a:pPr>
            <a:r>
              <a:rPr lang="ja-JP" altLang="en-US" dirty="0">
                <a:solidFill>
                  <a:prstClr val="black"/>
                </a:solidFill>
              </a:rPr>
              <a:t>テクスチャ合成</a:t>
            </a:r>
            <a:endParaRPr lang="en-US" altLang="ja-JP" dirty="0">
              <a:solidFill>
                <a:prstClr val="black"/>
              </a:solidFill>
            </a:endParaRPr>
          </a:p>
          <a:p>
            <a:pPr lvl="1">
              <a:lnSpc>
                <a:spcPct val="100000"/>
              </a:lnSpc>
              <a:spcBef>
                <a:spcPts val="600"/>
              </a:spcBef>
            </a:pPr>
            <a:r>
              <a:rPr lang="ja-JP" altLang="en-US" dirty="0">
                <a:solidFill>
                  <a:prstClr val="black"/>
                </a:solidFill>
              </a:rPr>
              <a:t>シームカービング</a:t>
            </a:r>
            <a:endParaRPr lang="en-US" altLang="ja-JP" dirty="0">
              <a:solidFill>
                <a:prstClr val="black"/>
              </a:solidFill>
            </a:endParaRPr>
          </a:p>
          <a:p>
            <a:pPr lvl="1">
              <a:lnSpc>
                <a:spcPct val="100000"/>
              </a:lnSpc>
              <a:spcBef>
                <a:spcPts val="600"/>
              </a:spcBef>
            </a:pPr>
            <a:r>
              <a:rPr lang="ja-JP" altLang="en-US" dirty="0">
                <a:solidFill>
                  <a:prstClr val="black"/>
                </a:solidFill>
              </a:rPr>
              <a:t>野球ボールの回転解析</a:t>
            </a:r>
            <a:endParaRPr lang="en-US" altLang="ja-JP" dirty="0">
              <a:solidFill>
                <a:prstClr val="black"/>
              </a:solidFill>
            </a:endParaRPr>
          </a:p>
          <a:p>
            <a:pPr lvl="1">
              <a:lnSpc>
                <a:spcPct val="100000"/>
              </a:lnSpc>
              <a:spcBef>
                <a:spcPts val="600"/>
              </a:spcBef>
            </a:pPr>
            <a:endParaRPr lang="en-US" altLang="ja-JP" dirty="0">
              <a:solidFill>
                <a:prstClr val="black"/>
              </a:solidFill>
            </a:endParaRPr>
          </a:p>
          <a:p>
            <a:pPr marL="0" indent="0">
              <a:lnSpc>
                <a:spcPct val="100000"/>
              </a:lnSpc>
              <a:spcBef>
                <a:spcPts val="600"/>
              </a:spcBef>
              <a:buNone/>
            </a:pPr>
            <a:r>
              <a:rPr lang="ja-JP" altLang="en-US" dirty="0">
                <a:solidFill>
                  <a:prstClr val="black"/>
                </a:solidFill>
              </a:rPr>
              <a:t>前期</a:t>
            </a:r>
            <a:r>
              <a:rPr lang="en-US" altLang="ja-JP" dirty="0" smtClean="0">
                <a:solidFill>
                  <a:prstClr val="black"/>
                </a:solidFill>
              </a:rPr>
              <a:t>14</a:t>
            </a:r>
            <a:r>
              <a:rPr lang="ja-JP" altLang="en-US" dirty="0">
                <a:solidFill>
                  <a:prstClr val="black"/>
                </a:solidFill>
              </a:rPr>
              <a:t>週</a:t>
            </a:r>
            <a:r>
              <a:rPr lang="ja-JP" altLang="en-US" dirty="0" smtClean="0">
                <a:solidFill>
                  <a:prstClr val="black"/>
                </a:solidFill>
              </a:rPr>
              <a:t>の</a:t>
            </a:r>
            <a:r>
              <a:rPr lang="ja-JP" altLang="en-US" dirty="0">
                <a:solidFill>
                  <a:prstClr val="black"/>
                </a:solidFill>
              </a:rPr>
              <a:t>間、よろしくおねがいします！</a:t>
            </a:r>
            <a:endParaRPr lang="en-US" altLang="ja-JP" dirty="0"/>
          </a:p>
        </p:txBody>
      </p:sp>
    </p:spTree>
    <p:extLst>
      <p:ext uri="{BB962C8B-B14F-4D97-AF65-F5344CB8AC3E}">
        <p14:creationId xmlns:p14="http://schemas.microsoft.com/office/powerpoint/2010/main" val="340660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t>ある手法を</a:t>
            </a:r>
            <a:r>
              <a:rPr kumimoji="1" lang="en-US" altLang="ja-JP" dirty="0"/>
              <a:t>『</a:t>
            </a:r>
            <a:r>
              <a:rPr kumimoji="1" lang="ja-JP" altLang="en-US" dirty="0"/>
              <a:t>理解する</a:t>
            </a:r>
            <a:r>
              <a:rPr kumimoji="1" lang="en-US" altLang="ja-JP" dirty="0"/>
              <a:t>』</a:t>
            </a:r>
            <a:r>
              <a:rPr kumimoji="1" lang="ja-JP" altLang="en-US" dirty="0"/>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t>教科書をおぼえた </a:t>
            </a:r>
            <a:r>
              <a:rPr kumimoji="1" lang="en-US" altLang="ja-JP" dirty="0"/>
              <a:t>		</a:t>
            </a:r>
            <a:r>
              <a:rPr kumimoji="1" lang="ja-JP" altLang="en-US" dirty="0"/>
              <a:t>　</a:t>
            </a:r>
            <a:r>
              <a:rPr kumimoji="1" lang="en-US" altLang="ja-JP" dirty="0"/>
              <a:t>:</a:t>
            </a:r>
            <a:r>
              <a:rPr kumimoji="1" lang="en-US" altLang="ja-JP" dirty="0">
                <a:sym typeface="Wingdings" panose="05000000000000000000" pitchFamily="2" charset="2"/>
              </a:rPr>
              <a:t> ×</a:t>
            </a:r>
          </a:p>
          <a:p>
            <a:r>
              <a:rPr lang="ja-JP" altLang="en-US" dirty="0">
                <a:sym typeface="Wingdings" panose="05000000000000000000" pitchFamily="2" charset="2"/>
              </a:rPr>
              <a:t>人にその手法を説明できる 　</a:t>
            </a:r>
            <a:r>
              <a:rPr lang="en-US" altLang="ja-JP" dirty="0">
                <a:sym typeface="Wingdings" panose="05000000000000000000" pitchFamily="2" charset="2"/>
              </a:rPr>
              <a:t>: </a:t>
            </a:r>
            <a:r>
              <a:rPr lang="ja-JP" altLang="en-US" dirty="0">
                <a:sym typeface="Wingdings" panose="05000000000000000000" pitchFamily="2" charset="2"/>
              </a:rPr>
              <a:t>△</a:t>
            </a:r>
            <a:endParaRPr lang="en-US" altLang="ja-JP" dirty="0">
              <a:sym typeface="Wingdings" panose="05000000000000000000" pitchFamily="2" charset="2"/>
            </a:endParaRPr>
          </a:p>
          <a:p>
            <a:r>
              <a:rPr kumimoji="1" lang="ja-JP" altLang="en-US" dirty="0">
                <a:sym typeface="Wingdings" panose="05000000000000000000" pitchFamily="2" charset="2"/>
              </a:rPr>
              <a:t>例を挙げて人に説明できる </a:t>
            </a:r>
            <a:r>
              <a:rPr lang="ja-JP" altLang="en-US" dirty="0">
                <a:sym typeface="Wingdings" panose="05000000000000000000" pitchFamily="2" charset="2"/>
              </a:rPr>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r>
              <a:rPr lang="ja-JP" altLang="en-US" dirty="0"/>
              <a:t>プログラムとして記述できる</a:t>
            </a:r>
            <a:r>
              <a:rPr kumimoji="1" lang="ja-JP" altLang="en-US" dirty="0"/>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a:sym typeface="Wingdings" panose="05000000000000000000" pitchFamily="2" charset="2"/>
              </a:rPr>
              <a:t>  </a:t>
            </a:r>
            <a:r>
              <a:rPr kumimoji="1" lang="ja-JP" altLang="en-US" b="1" dirty="0">
                <a:sym typeface="Wingdings" panose="05000000000000000000" pitchFamily="2" charset="2"/>
              </a:rPr>
              <a:t>コードを書こう！</a:t>
            </a:r>
            <a:endParaRPr kumimoji="1" lang="ja-JP" altLang="en-US" b="1" dirty="0"/>
          </a:p>
        </p:txBody>
      </p:sp>
      <p:sp>
        <p:nvSpPr>
          <p:cNvPr id="5" name="正方形/長方形 4"/>
          <p:cNvSpPr/>
          <p:nvPr/>
        </p:nvSpPr>
        <p:spPr>
          <a:xfrm>
            <a:off x="5956866" y="6027003"/>
            <a:ext cx="6135013" cy="830997"/>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きちんと理解できていない手法も離散化された数式さえあれば</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コードに落とせることも結構あります</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957878"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本講義紹介する手法はなるべくソースコードも合わせて提供します</a:t>
            </a:r>
            <a:endParaRPr kumimoji="1" lang="en-US" altLang="ja-JP" sz="2400" dirty="0"/>
          </a:p>
          <a:p>
            <a:pPr lvl="1">
              <a:lnSpc>
                <a:spcPct val="100000"/>
              </a:lnSpc>
              <a:spcBef>
                <a:spcPts val="600"/>
              </a:spcBef>
              <a:spcAft>
                <a:spcPts val="600"/>
              </a:spcAft>
            </a:pPr>
            <a:r>
              <a:rPr lang="en-US" altLang="ja-JP" sz="2000" dirty="0"/>
              <a:t>takashiijiri.com/classes</a:t>
            </a:r>
          </a:p>
          <a:p>
            <a:pPr lvl="1">
              <a:lnSpc>
                <a:spcPct val="100000"/>
              </a:lnSpc>
              <a:spcBef>
                <a:spcPts val="600"/>
              </a:spcBef>
              <a:spcAft>
                <a:spcPts val="600"/>
              </a:spcAft>
            </a:pPr>
            <a:r>
              <a:rPr lang="en-US" altLang="ja-JP" sz="2000" dirty="0"/>
              <a:t>github.com/</a:t>
            </a:r>
            <a:r>
              <a:rPr lang="en-US" altLang="ja-JP" sz="2000" dirty="0" err="1"/>
              <a:t>TakashiIjiri</a:t>
            </a:r>
            <a:r>
              <a:rPr lang="en-US" altLang="ja-JP" sz="2000" dirty="0"/>
              <a:t>/</a:t>
            </a:r>
            <a:r>
              <a:rPr lang="en-US" altLang="ja-JP" sz="2000" dirty="0" err="1"/>
              <a:t>PythonOpenCVPractice</a:t>
            </a:r>
            <a:endParaRPr lang="en-US" altLang="ja-JP" sz="1400" dirty="0"/>
          </a:p>
          <a:p>
            <a:pPr>
              <a:lnSpc>
                <a:spcPct val="100000"/>
              </a:lnSpc>
              <a:spcBef>
                <a:spcPts val="600"/>
              </a:spcBef>
              <a:spcAft>
                <a:spcPts val="600"/>
              </a:spcAft>
            </a:pPr>
            <a:r>
              <a:rPr kumimoji="1" lang="en-US" altLang="ja-JP" sz="2400" dirty="0"/>
              <a:t>Python &amp; </a:t>
            </a:r>
            <a:r>
              <a:rPr kumimoji="1" lang="en-US" altLang="ja-JP" sz="2400" dirty="0" err="1"/>
              <a:t>OpenCV</a:t>
            </a:r>
            <a:r>
              <a:rPr lang="ja-JP" altLang="en-US" sz="2400" dirty="0"/>
              <a:t> または </a:t>
            </a:r>
            <a:r>
              <a:rPr lang="en-US" altLang="ja-JP" sz="2400" dirty="0"/>
              <a:t>MFC &amp; C++ </a:t>
            </a:r>
            <a:r>
              <a:rPr kumimoji="1" lang="ja-JP" altLang="en-US" sz="2400" dirty="0"/>
              <a:t>環境で書いてあります</a:t>
            </a:r>
            <a:endParaRPr kumimoji="1" lang="en-US" altLang="ja-JP" dirty="0"/>
          </a:p>
          <a:p>
            <a:pPr>
              <a:lnSpc>
                <a:spcPct val="100000"/>
              </a:lnSpc>
              <a:spcBef>
                <a:spcPts val="600"/>
              </a:spcBef>
              <a:spcAft>
                <a:spcPts val="600"/>
              </a:spcAft>
            </a:pPr>
            <a:r>
              <a:rPr lang="ja-JP" altLang="en-US" sz="2400" dirty="0"/>
              <a:t>インストール方法・コーディングの基本に関する資料も用意します</a:t>
            </a:r>
            <a:endParaRPr lang="en-US" altLang="ja-JP" sz="2400" dirty="0"/>
          </a:p>
          <a:p>
            <a:pPr lvl="1">
              <a:lnSpc>
                <a:spcPct val="100000"/>
              </a:lnSpc>
              <a:spcBef>
                <a:spcPts val="600"/>
              </a:spcBef>
              <a:spcAft>
                <a:spcPts val="600"/>
              </a:spcAft>
            </a:pPr>
            <a:r>
              <a:rPr kumimoji="1" lang="ja-JP" altLang="en-US" sz="2000" dirty="0"/>
              <a:t>ただし詳細は講義中には触れません</a:t>
            </a:r>
            <a:endParaRPr kumimoji="1" lang="en-US" altLang="ja-JP" sz="2000" dirty="0"/>
          </a:p>
          <a:p>
            <a:pPr lvl="1">
              <a:lnSpc>
                <a:spcPct val="100000"/>
              </a:lnSpc>
              <a:spcBef>
                <a:spcPts val="600"/>
              </a:spcBef>
              <a:spcAft>
                <a:spcPts val="600"/>
              </a:spcAft>
            </a:pPr>
            <a:r>
              <a:rPr lang="ja-JP" altLang="en-US" sz="2000" dirty="0"/>
              <a:t>興味のある人だけ自由に勉強を進めて</a:t>
            </a:r>
            <a:r>
              <a:rPr lang="ja-JP" altLang="en-US" sz="2000" dirty="0" smtClean="0"/>
              <a:t>ください</a:t>
            </a:r>
            <a:endParaRPr lang="en-US" altLang="ja-JP" sz="2000" dirty="0"/>
          </a:p>
        </p:txBody>
      </p:sp>
    </p:spTree>
    <p:extLst>
      <p:ext uri="{BB962C8B-B14F-4D97-AF65-F5344CB8AC3E}">
        <p14:creationId xmlns:p14="http://schemas.microsoft.com/office/powerpoint/2010/main" val="1871958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01.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02.</a:t>
            </a:r>
            <a:r>
              <a:rPr lang="ja-JP" altLang="en-US" sz="1800" dirty="0"/>
              <a:t>　特徴検出</a:t>
            </a:r>
            <a:r>
              <a:rPr lang="en-US" altLang="ja-JP" sz="1800" dirty="0"/>
              <a:t>1 		: </a:t>
            </a:r>
            <a:r>
              <a:rPr lang="ja-JP" altLang="en-US" sz="1800" dirty="0"/>
              <a:t>テンプレートマッチング、コーナー検出、エッジ検出</a:t>
            </a:r>
            <a:r>
              <a:rPr lang="en-US" altLang="ja-JP" sz="1800" dirty="0"/>
              <a:t>	</a:t>
            </a:r>
          </a:p>
          <a:p>
            <a:pPr marL="0" indent="0">
              <a:lnSpc>
                <a:spcPct val="100000"/>
              </a:lnSpc>
              <a:spcBef>
                <a:spcPts val="600"/>
              </a:spcBef>
              <a:spcAft>
                <a:spcPts val="600"/>
              </a:spcAft>
              <a:buNone/>
            </a:pPr>
            <a:r>
              <a:rPr lang="en-US" altLang="ja-JP" sz="1800" dirty="0"/>
              <a:t>03.   </a:t>
            </a:r>
            <a:r>
              <a:rPr lang="ja-JP" altLang="en-US" sz="1800" dirty="0"/>
              <a:t>特徴検出</a:t>
            </a:r>
            <a:r>
              <a:rPr lang="en-US" altLang="ja-JP" sz="1800" dirty="0"/>
              <a:t>2 		: </a:t>
            </a:r>
            <a:r>
              <a:rPr lang="ja-JP" altLang="en-US" sz="1800" dirty="0"/>
              <a:t>ハフ変換、</a:t>
            </a:r>
            <a:r>
              <a:rPr lang="en-US" altLang="ja-JP" sz="1800" dirty="0"/>
              <a:t> </a:t>
            </a:r>
            <a:r>
              <a:rPr lang="en-US" altLang="ja-JP" sz="1800" dirty="0" err="1"/>
              <a:t>DoG</a:t>
            </a:r>
            <a:r>
              <a:rPr lang="ja-JP" altLang="en-US" sz="1800" dirty="0"/>
              <a:t>，</a:t>
            </a:r>
            <a:r>
              <a:rPr lang="en-US" altLang="ja-JP" sz="1800" dirty="0"/>
              <a:t>SIFT</a:t>
            </a:r>
            <a:r>
              <a:rPr lang="ja-JP" altLang="en-US" sz="1800" dirty="0"/>
              <a:t>特徴</a:t>
            </a:r>
            <a:r>
              <a:rPr lang="en-US" altLang="ja-JP" sz="1800" dirty="0"/>
              <a:t>			</a:t>
            </a:r>
          </a:p>
          <a:p>
            <a:pPr marL="0" indent="0">
              <a:lnSpc>
                <a:spcPct val="100000"/>
              </a:lnSpc>
              <a:spcBef>
                <a:spcPts val="600"/>
              </a:spcBef>
              <a:spcAft>
                <a:spcPts val="600"/>
              </a:spcAft>
              <a:buNone/>
            </a:pPr>
            <a:r>
              <a:rPr lang="en-US" altLang="ja-JP" sz="1800" dirty="0"/>
              <a:t>04.</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p>
          <a:p>
            <a:pPr marL="0" indent="0">
              <a:lnSpc>
                <a:spcPct val="100000"/>
              </a:lnSpc>
              <a:spcBef>
                <a:spcPts val="600"/>
              </a:spcBef>
              <a:spcAft>
                <a:spcPts val="600"/>
              </a:spcAft>
              <a:buNone/>
            </a:pPr>
            <a:r>
              <a:rPr lang="en-US" altLang="ja-JP" sz="1800" dirty="0"/>
              <a:t>05. </a:t>
            </a:r>
            <a:r>
              <a:rPr lang="ja-JP" altLang="en-US" sz="1800" dirty="0"/>
              <a:t>  オプティカルフロー </a:t>
            </a:r>
            <a:r>
              <a:rPr lang="en-US" altLang="ja-JP" sz="1800" dirty="0"/>
              <a:t>: </a:t>
            </a:r>
            <a:r>
              <a:rPr lang="ja-JP" altLang="en-US" sz="1800" dirty="0"/>
              <a:t>領域分割残り，</a:t>
            </a:r>
            <a:r>
              <a:rPr lang="en-US" altLang="ja-JP" sz="1800" dirty="0"/>
              <a:t>Lucas-</a:t>
            </a:r>
            <a:r>
              <a:rPr lang="en-US" altLang="ja-JP" sz="1800" dirty="0" err="1"/>
              <a:t>Kanade</a:t>
            </a:r>
            <a:r>
              <a:rPr lang="ja-JP" altLang="en-US" sz="1800" dirty="0"/>
              <a:t>法 </a:t>
            </a:r>
            <a:r>
              <a:rPr lang="en-US" altLang="ja-JP" sz="1800" dirty="0"/>
              <a:t>	</a:t>
            </a:r>
          </a:p>
          <a:p>
            <a:pPr marL="0" indent="0">
              <a:lnSpc>
                <a:spcPct val="100000"/>
              </a:lnSpc>
              <a:spcBef>
                <a:spcPts val="600"/>
              </a:spcBef>
              <a:spcAft>
                <a:spcPts val="600"/>
              </a:spcAft>
              <a:buNone/>
            </a:pPr>
            <a:r>
              <a:rPr lang="en-US" altLang="ja-JP" sz="1800" dirty="0"/>
              <a:t>06.</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07.</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08.</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endParaRPr lang="en-US" altLang="ja-JP" sz="1800" dirty="0"/>
          </a:p>
          <a:p>
            <a:pPr marL="0" indent="0">
              <a:lnSpc>
                <a:spcPct val="100000"/>
              </a:lnSpc>
              <a:spcBef>
                <a:spcPts val="600"/>
              </a:spcBef>
              <a:spcAft>
                <a:spcPts val="600"/>
              </a:spcAft>
              <a:buNone/>
            </a:pPr>
            <a:r>
              <a:rPr lang="en-US" altLang="ja-JP" sz="1800" dirty="0" smtClean="0">
                <a:solidFill>
                  <a:srgbClr val="0070C0"/>
                </a:solidFill>
              </a:rPr>
              <a:t>09.</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PC</a:t>
            </a:r>
            <a:r>
              <a:rPr lang="ja-JP" altLang="en-US" sz="1800" dirty="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smtClean="0">
                <a:solidFill>
                  <a:srgbClr val="0070C0"/>
                </a:solidFill>
              </a:rPr>
              <a:t>10</a:t>
            </a:r>
            <a:r>
              <a:rPr lang="en-US" altLang="ja-JP" sz="1800" dirty="0">
                <a:solidFill>
                  <a:srgbClr val="0070C0"/>
                </a:solidFill>
              </a:rPr>
              <a:t>.</a:t>
            </a:r>
            <a:r>
              <a:rPr lang="ja-JP" altLang="en-US" sz="1800" dirty="0">
                <a:solidFill>
                  <a:srgbClr val="0070C0"/>
                </a:solidFill>
              </a:rPr>
              <a:t>　プログラミング演習  </a:t>
            </a:r>
            <a:r>
              <a:rPr lang="en-US" altLang="ja-JP" sz="1800" dirty="0">
                <a:solidFill>
                  <a:srgbClr val="0070C0"/>
                </a:solidFill>
              </a:rPr>
              <a:t>2</a:t>
            </a:r>
            <a:r>
              <a:rPr lang="ja-JP" altLang="en-US"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a:t>
            </a:r>
            <a:r>
              <a:rPr lang="en-US" altLang="ja-JP" sz="1800" dirty="0">
                <a:solidFill>
                  <a:srgbClr val="0070C0"/>
                </a:solidFill>
              </a:rPr>
              <a:t>  </a:t>
            </a:r>
            <a:r>
              <a:rPr lang="en-US" altLang="ja-JP" sz="1800" dirty="0" smtClean="0">
                <a:solidFill>
                  <a:srgbClr val="0070C0"/>
                </a:solidFill>
              </a:rPr>
              <a:t>3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12.   </a:t>
            </a:r>
            <a:r>
              <a:rPr lang="ja-JP" altLang="en-US" sz="1800" dirty="0">
                <a:solidFill>
                  <a:srgbClr val="0070C0"/>
                </a:solidFill>
              </a:rPr>
              <a:t>プログラミング演習  </a:t>
            </a:r>
            <a:r>
              <a:rPr lang="en-US" altLang="ja-JP" sz="1800" dirty="0">
                <a:solidFill>
                  <a:srgbClr val="0070C0"/>
                </a:solidFill>
              </a:rPr>
              <a:t>4</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13.</a:t>
            </a:r>
            <a:r>
              <a:rPr lang="ja-JP" altLang="en-US" sz="1800" dirty="0">
                <a:solidFill>
                  <a:srgbClr val="0070C0"/>
                </a:solidFill>
              </a:rPr>
              <a:t>　プログラミング演習  </a:t>
            </a:r>
            <a:r>
              <a:rPr lang="en-US" altLang="ja-JP" sz="1800" dirty="0">
                <a:solidFill>
                  <a:srgbClr val="0070C0"/>
                </a:solidFill>
              </a:rPr>
              <a:t>5</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14.</a:t>
            </a:r>
            <a:r>
              <a:rPr lang="ja-JP" altLang="en-US" sz="1800" dirty="0">
                <a:solidFill>
                  <a:srgbClr val="0070C0"/>
                </a:solidFill>
              </a:rPr>
              <a:t>　プログラミング演習  </a:t>
            </a:r>
            <a:r>
              <a:rPr lang="en-US" altLang="ja-JP" sz="1800" dirty="0">
                <a:solidFill>
                  <a:srgbClr val="0070C0"/>
                </a:solidFill>
              </a:rPr>
              <a:t>6</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endParaRPr lang="en-US" altLang="ja-JP" sz="1800" dirty="0"/>
          </a:p>
          <a:p>
            <a:pPr marL="0" indent="0">
              <a:lnSpc>
                <a:spcPct val="100000"/>
              </a:lnSpc>
              <a:spcBef>
                <a:spcPts val="600"/>
              </a:spcBef>
              <a:spcAft>
                <a:spcPts val="600"/>
              </a:spcAft>
              <a:buNone/>
            </a:pPr>
            <a:endParaRPr lang="en-US" altLang="ja-JP" sz="1800" dirty="0"/>
          </a:p>
        </p:txBody>
      </p:sp>
    </p:spTree>
    <p:extLst>
      <p:ext uri="{BB962C8B-B14F-4D97-AF65-F5344CB8AC3E}">
        <p14:creationId xmlns:p14="http://schemas.microsoft.com/office/powerpoint/2010/main" val="3821837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5428" y="365126"/>
            <a:ext cx="8217519" cy="733270"/>
          </a:xfrm>
        </p:spPr>
        <p:txBody>
          <a:bodyPr>
            <a:normAutofit/>
          </a:bodyPr>
          <a:lstStyle/>
          <a:p>
            <a:r>
              <a:rPr lang="ja-JP" altLang="en-US" sz="2800" dirty="0"/>
              <a:t>予習 </a:t>
            </a:r>
            <a:r>
              <a:rPr lang="en-US" altLang="ja-JP" sz="2800" dirty="0"/>
              <a:t>2</a:t>
            </a:r>
            <a:r>
              <a:rPr lang="ja-JP" altLang="en-US" sz="2800" dirty="0"/>
              <a:t>週目 </a:t>
            </a:r>
            <a:r>
              <a:rPr lang="en-US" altLang="ja-JP" sz="2800" dirty="0"/>
              <a:t>: </a:t>
            </a:r>
            <a:r>
              <a:rPr lang="ja-JP" altLang="en-US" sz="2800" dirty="0"/>
              <a:t>テンプレートマッチング</a:t>
            </a:r>
            <a:endParaRPr kumimoji="1" lang="ja-JP" altLang="en-US" sz="2800" dirty="0"/>
          </a:p>
        </p:txBody>
      </p:sp>
      <p:sp>
        <p:nvSpPr>
          <p:cNvPr id="3" name="コンテンツ プレースホルダー 2"/>
          <p:cNvSpPr>
            <a:spLocks noGrp="1"/>
          </p:cNvSpPr>
          <p:nvPr>
            <p:ph idx="1"/>
          </p:nvPr>
        </p:nvSpPr>
        <p:spPr>
          <a:xfrm>
            <a:off x="435428" y="1592830"/>
            <a:ext cx="6265817" cy="2711728"/>
          </a:xfrm>
        </p:spPr>
        <p:txBody>
          <a:bodyPr>
            <a:normAutofit/>
          </a:bodyPr>
          <a:lstStyle/>
          <a:p>
            <a:pPr>
              <a:lnSpc>
                <a:spcPct val="100000"/>
              </a:lnSpc>
              <a:spcBef>
                <a:spcPts val="1200"/>
              </a:spcBef>
            </a:pPr>
            <a:r>
              <a:rPr lang="ja-JP" altLang="en-US" sz="2400" dirty="0"/>
              <a:t>入力画像から物体を検出するための手法</a:t>
            </a:r>
            <a:endParaRPr lang="en-US" altLang="ja-JP" sz="2400" dirty="0"/>
          </a:p>
          <a:p>
            <a:pPr>
              <a:lnSpc>
                <a:spcPct val="100000"/>
              </a:lnSpc>
              <a:spcBef>
                <a:spcPts val="1200"/>
              </a:spcBef>
            </a:pPr>
            <a:r>
              <a:rPr lang="ja-JP" altLang="en-US" sz="2400" dirty="0"/>
              <a:t>検出対象の画像（テンプレート）を用意し，入力画像をラスタスキャンし相違度を評価</a:t>
            </a:r>
            <a:endParaRPr lang="en-US" altLang="ja-JP" sz="2400" dirty="0"/>
          </a:p>
          <a:p>
            <a:pPr>
              <a:lnSpc>
                <a:spcPct val="100000"/>
              </a:lnSpc>
              <a:spcBef>
                <a:spcPts val="1200"/>
              </a:spcBef>
            </a:pPr>
            <a:r>
              <a:rPr lang="ja-JP" altLang="en-US" sz="2400" dirty="0"/>
              <a:t>相違度が閾値以下の領域を出力する</a:t>
            </a:r>
            <a:endParaRPr lang="en-US" altLang="ja-JP" sz="2400" dirty="0"/>
          </a:p>
          <a:p>
            <a:pPr>
              <a:lnSpc>
                <a:spcPct val="100000"/>
              </a:lnSpc>
              <a:spcBef>
                <a:spcPts val="1200"/>
              </a:spcBef>
            </a:pPr>
            <a:r>
              <a:rPr lang="ja-JP" altLang="en-US" sz="2400" dirty="0"/>
              <a:t>相違</a:t>
            </a:r>
            <a:r>
              <a:rPr lang="en-US" altLang="ja-JP" sz="2400" dirty="0"/>
              <a:t>(</a:t>
            </a:r>
            <a:r>
              <a:rPr lang="ja-JP" altLang="en-US" sz="2400" dirty="0"/>
              <a:t>類似</a:t>
            </a:r>
            <a:r>
              <a:rPr lang="en-US" altLang="ja-JP" sz="2400" dirty="0"/>
              <a:t>)</a:t>
            </a:r>
            <a:r>
              <a:rPr lang="ja-JP" altLang="en-US" sz="2400" dirty="0"/>
              <a:t>度 </a:t>
            </a:r>
            <a:r>
              <a:rPr lang="en-US" altLang="ja-JP" sz="2400" dirty="0"/>
              <a:t>: SAD, SSD, NCC</a:t>
            </a:r>
            <a:r>
              <a:rPr lang="ja-JP" altLang="en-US" sz="2400" dirty="0"/>
              <a:t>など</a:t>
            </a:r>
            <a:endParaRPr lang="en-US" altLang="ja-JP" sz="2400" dirty="0"/>
          </a:p>
        </p:txBody>
      </p:sp>
      <p:grpSp>
        <p:nvGrpSpPr>
          <p:cNvPr id="13" name="グループ化 12"/>
          <p:cNvGrpSpPr/>
          <p:nvPr/>
        </p:nvGrpSpPr>
        <p:grpSpPr>
          <a:xfrm>
            <a:off x="6796650" y="1506634"/>
            <a:ext cx="5395350" cy="3292356"/>
            <a:chOff x="396240" y="1626870"/>
            <a:chExt cx="5395350" cy="3292356"/>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 y="1626870"/>
              <a:ext cx="3981999" cy="2874104"/>
            </a:xfrm>
            <a:prstGeom prst="rect">
              <a:avLst/>
            </a:prstGeom>
          </p:spPr>
        </p:pic>
        <p:sp>
          <p:nvSpPr>
            <p:cNvPr id="5" name="正方形/長方形 4"/>
            <p:cNvSpPr/>
            <p:nvPr/>
          </p:nvSpPr>
          <p:spPr>
            <a:xfrm>
              <a:off x="1833241" y="4549894"/>
              <a:ext cx="110799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sp>
          <p:nvSpPr>
            <p:cNvPr id="6" name="正方形/長方形 5"/>
            <p:cNvSpPr/>
            <p:nvPr/>
          </p:nvSpPr>
          <p:spPr>
            <a:xfrm>
              <a:off x="1381760" y="2402840"/>
              <a:ext cx="619760" cy="914400"/>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650240" y="1762760"/>
              <a:ext cx="3464560"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599440" y="2870200"/>
              <a:ext cx="751840"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650240" y="2316480"/>
              <a:ext cx="3464560"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4375818" y="2512059"/>
              <a:ext cx="1415772" cy="1497390"/>
              <a:chOff x="9234838" y="1935479"/>
              <a:chExt cx="1415772" cy="1497390"/>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070" y="1935479"/>
                <a:ext cx="626201" cy="899161"/>
              </a:xfrm>
              <a:prstGeom prst="rect">
                <a:avLst/>
              </a:prstGeom>
            </p:spPr>
          </p:pic>
          <p:sp>
            <p:nvSpPr>
              <p:cNvPr id="12" name="正方形/長方形 11"/>
              <p:cNvSpPr/>
              <p:nvPr/>
            </p:nvSpPr>
            <p:spPr>
              <a:xfrm>
                <a:off x="9234838" y="2848094"/>
                <a:ext cx="1415772" cy="584775"/>
              </a:xfrm>
              <a:prstGeom prst="rect">
                <a:avLst/>
              </a:prstGeom>
            </p:spPr>
            <p:txBody>
              <a:bodyPr wrap="none">
                <a:spAutoFit/>
              </a:bodyP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テンプレート</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コンテンツ プレースホルダー 2"/>
          <p:cNvSpPr txBox="1">
            <a:spLocks/>
          </p:cNvSpPr>
          <p:nvPr/>
        </p:nvSpPr>
        <p:spPr>
          <a:xfrm>
            <a:off x="618308" y="5215045"/>
            <a:ext cx="11023600" cy="14121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a:t>サブピクセル精度</a:t>
            </a:r>
            <a:r>
              <a:rPr lang="ja-JP" altLang="en-US" sz="2400" dirty="0"/>
              <a:t>で検出するための関数フィッティング</a:t>
            </a:r>
            <a:endParaRPr lang="en-US" altLang="ja-JP" sz="2400" dirty="0"/>
          </a:p>
          <a:p>
            <a:pPr marL="0" indent="0">
              <a:buFont typeface="Arial" panose="020B0604020202020204" pitchFamily="34" charset="0"/>
              <a:buNone/>
            </a:pPr>
            <a:r>
              <a:rPr lang="ja-JP" altLang="en-US" sz="2400" b="1" dirty="0"/>
              <a:t>高速化</a:t>
            </a:r>
            <a:r>
              <a:rPr lang="ja-JP" altLang="en-US" sz="2400" dirty="0"/>
              <a:t>のための残差逐次検定・粗密</a:t>
            </a:r>
            <a:r>
              <a:rPr lang="en-US" altLang="ja-JP" sz="2400" dirty="0"/>
              <a:t>(coarse to fine)</a:t>
            </a:r>
            <a:r>
              <a:rPr lang="ja-JP" altLang="en-US" sz="2400" dirty="0"/>
              <a:t>探索・</a:t>
            </a:r>
            <a:r>
              <a:rPr lang="en-US" altLang="ja-JP" sz="2400" dirty="0"/>
              <a:t>chamfer matching</a:t>
            </a:r>
          </a:p>
        </p:txBody>
      </p:sp>
    </p:spTree>
    <p:extLst>
      <p:ext uri="{BB962C8B-B14F-4D97-AF65-F5344CB8AC3E}">
        <p14:creationId xmlns:p14="http://schemas.microsoft.com/office/powerpoint/2010/main" val="2733843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normAutofit/>
          </a:bodyPr>
          <a:lstStyle/>
          <a:p>
            <a:r>
              <a:rPr lang="ja-JP" altLang="en-US" sz="3600" dirty="0"/>
              <a:t>予習 </a:t>
            </a:r>
            <a:r>
              <a:rPr lang="en-US" altLang="ja-JP" sz="3600" dirty="0"/>
              <a:t>3</a:t>
            </a:r>
            <a:r>
              <a:rPr lang="ja-JP" altLang="en-US" sz="3600" dirty="0"/>
              <a:t>週目 </a:t>
            </a:r>
            <a:r>
              <a:rPr kumimoji="1" lang="en-US" altLang="ja-JP" sz="3600" dirty="0"/>
              <a:t>: SIFT</a:t>
            </a:r>
            <a:r>
              <a:rPr kumimoji="1" lang="ja-JP" altLang="en-US" sz="3600" dirty="0"/>
              <a:t>特徴</a:t>
            </a:r>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a:t>特徴ベクトル</a:t>
            </a:r>
            <a:r>
              <a:rPr lang="ja-JP" altLang="en-US" dirty="0"/>
              <a:t>とは何かを解説した</a:t>
            </a:r>
            <a:endParaRPr lang="en-US" altLang="ja-JP" dirty="0"/>
          </a:p>
          <a:p>
            <a:pPr lvl="1"/>
            <a:r>
              <a:rPr kumimoji="1" lang="ja-JP" altLang="en-US" sz="2000" dirty="0"/>
              <a:t>検出された特徴点同士を比較するため，特徴点周囲の局所領域をベクトルの形で表すもの．</a:t>
            </a:r>
            <a:endParaRPr kumimoji="1" lang="en-US" altLang="ja-JP" sz="2000" dirty="0"/>
          </a:p>
          <a:p>
            <a:pPr lvl="1"/>
            <a:r>
              <a:rPr lang="ja-JP" altLang="en-US" sz="2000" dirty="0"/>
              <a:t>特徴ベクトルは，</a:t>
            </a:r>
            <a:r>
              <a:rPr lang="en-US" altLang="ja-JP" sz="2000" dirty="0"/>
              <a:t>SIFT</a:t>
            </a:r>
            <a:r>
              <a:rPr lang="ja-JP" altLang="en-US" sz="2000" dirty="0" err="1"/>
              <a:t>，</a:t>
            </a:r>
            <a:r>
              <a:rPr lang="en-US" altLang="ja-JP" sz="2000" dirty="0"/>
              <a:t>BRIEF, ORB, SURF, AKAZE</a:t>
            </a:r>
            <a:r>
              <a:rPr lang="ja-JP" altLang="en-US" sz="2000" dirty="0"/>
              <a:t>など，沢山の種類がある</a:t>
            </a:r>
            <a:endParaRPr lang="en-US" altLang="ja-JP" sz="2000" dirty="0"/>
          </a:p>
          <a:p>
            <a:pPr lvl="1"/>
            <a:r>
              <a:rPr lang="ja-JP" altLang="en-US" sz="2000" dirty="0"/>
              <a:t>特徴ベクトルは目的や対象画像の依存してよいものを選択すべき</a:t>
            </a:r>
            <a:endParaRPr lang="en-US" altLang="ja-JP" sz="2000" dirty="0"/>
          </a:p>
          <a:p>
            <a:pPr lvl="1"/>
            <a:endParaRPr kumimoji="1" lang="en-US" altLang="ja-JP" sz="2000" dirty="0"/>
          </a:p>
          <a:p>
            <a:r>
              <a:rPr lang="en-US" altLang="ja-JP" dirty="0"/>
              <a:t>SIFT</a:t>
            </a:r>
            <a:r>
              <a:rPr lang="ja-JP" altLang="en-US" dirty="0"/>
              <a:t>特徴</a:t>
            </a:r>
            <a:endParaRPr lang="en-US" altLang="ja-JP" dirty="0"/>
          </a:p>
          <a:p>
            <a:pPr lvl="1"/>
            <a:r>
              <a:rPr kumimoji="1" lang="en-US" altLang="ja-JP" sz="2000" dirty="0" err="1"/>
              <a:t>DoG</a:t>
            </a:r>
            <a:r>
              <a:rPr lang="ja-JP" altLang="en-US" sz="2000" dirty="0"/>
              <a:t>の極値を特徴点として検出</a:t>
            </a:r>
            <a:endParaRPr lang="en-US" altLang="ja-JP" sz="2000" dirty="0"/>
          </a:p>
          <a:p>
            <a:pPr lvl="1"/>
            <a:r>
              <a:rPr kumimoji="1" lang="ja-JP" altLang="en-US" sz="2000" dirty="0"/>
              <a:t>特徴点のスケールに応じた局所領域を考慮</a:t>
            </a:r>
            <a:endParaRPr kumimoji="1" lang="en-US" altLang="ja-JP" sz="2000" dirty="0"/>
          </a:p>
          <a:p>
            <a:pPr lvl="1"/>
            <a:r>
              <a:rPr lang="ja-JP" altLang="en-US" sz="2000" dirty="0"/>
              <a:t>特徴点周囲の勾配方向に沿って局所窓を回転</a:t>
            </a:r>
            <a:endParaRPr lang="en-US" altLang="ja-JP" sz="2000" dirty="0"/>
          </a:p>
          <a:p>
            <a:pPr lvl="1"/>
            <a:r>
              <a:rPr kumimoji="1" lang="ja-JP" altLang="en-US" sz="2000" dirty="0"/>
              <a:t>局所窓を</a:t>
            </a:r>
            <a:r>
              <a:rPr kumimoji="1" lang="en-US" altLang="ja-JP" sz="2000" dirty="0"/>
              <a:t>4</a:t>
            </a:r>
            <a:r>
              <a:rPr kumimoji="1" lang="ja-JP" altLang="en-US" sz="2000" dirty="0"/>
              <a:t>分割し，各領域の勾配ヒストグラムを特徴ベクトルとする</a:t>
            </a:r>
            <a:endParaRPr kumimoji="1" lang="ja-JP" altLang="en-US" dirty="0"/>
          </a:p>
        </p:txBody>
      </p:sp>
      <p:pic>
        <p:nvPicPr>
          <p:cNvPr id="10" name="図 9"/>
          <p:cNvPicPr>
            <a:picLocks noChangeAspect="1"/>
          </p:cNvPicPr>
          <p:nvPr/>
        </p:nvPicPr>
        <p:blipFill>
          <a:blip r:embed="rId3"/>
          <a:stretch>
            <a:fillRect/>
          </a:stretch>
        </p:blipFill>
        <p:spPr>
          <a:xfrm>
            <a:off x="6474941" y="1368435"/>
            <a:ext cx="5405508" cy="3532390"/>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Tree>
    <p:extLst>
      <p:ext uri="{BB962C8B-B14F-4D97-AF65-F5344CB8AC3E}">
        <p14:creationId xmlns:p14="http://schemas.microsoft.com/office/powerpoint/2010/main" val="9653498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8845</TotalTime>
  <Words>3088</Words>
  <Application>Microsoft Office PowerPoint</Application>
  <PresentationFormat>ワイド画面</PresentationFormat>
  <Paragraphs>586</Paragraphs>
  <Slides>47</Slides>
  <Notes>9</Notes>
  <HiddenSlides>0</HiddenSlides>
  <MMClips>7</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47</vt:i4>
      </vt:variant>
    </vt:vector>
  </HeadingPairs>
  <TitlesOfParts>
    <vt:vector size="56" baseType="lpstr">
      <vt:lpstr>ＭＳ Ｐゴシック</vt:lpstr>
      <vt:lpstr>メイリオ</vt:lpstr>
      <vt:lpstr>游ゴシック</vt:lpstr>
      <vt:lpstr>Arial</vt:lpstr>
      <vt:lpstr>Calibri</vt:lpstr>
      <vt:lpstr>Cambria Math</vt:lpstr>
      <vt:lpstr>Times New Roman</vt:lpstr>
      <vt:lpstr>Wingdings</vt:lpstr>
      <vt:lpstr>Office テーマ</vt:lpstr>
      <vt:lpstr>コンピュータビジョン</vt:lpstr>
      <vt:lpstr>PowerPoint プレゼンテーション</vt:lpstr>
      <vt:lpstr>PowerPoint プレゼンテーション</vt:lpstr>
      <vt:lpstr>参考書</vt:lpstr>
      <vt:lpstr>ある手法を『理解する』とは？</vt:lpstr>
      <vt:lpstr>ソースコードについて</vt:lpstr>
      <vt:lpstr>Contents</vt:lpstr>
      <vt:lpstr>予習 2週目 : テンプレートマッチング</vt:lpstr>
      <vt:lpstr>予習 3週目 : SIFT特徴</vt:lpstr>
      <vt:lpstr>予習 4週目 : グラフカット領域分割</vt:lpstr>
      <vt:lpstr>予習 5週目 : オプティカルフロー</vt:lpstr>
      <vt:lpstr>予習 6週目 : パターン認識</vt:lpstr>
      <vt:lpstr>予習 7週目 : ニューラルネットワーク</vt:lpstr>
      <vt:lpstr>予習 8週目 : 主成分分析とオートエンコーダ</vt:lpstr>
      <vt:lpstr>復習: ディジタルメディア処理</vt:lpstr>
      <vt:lpstr>講義を理解するために前提とする数学知識</vt:lpstr>
      <vt:lpstr>Pythonコードの動かし方</vt:lpstr>
      <vt:lpstr>画像処理技術に関連する研究紹介 </vt:lpstr>
      <vt:lpstr>テクスチャ合成  </vt:lpstr>
      <vt:lpstr>PowerPoint プレゼンテーション</vt:lpstr>
      <vt:lpstr>テクスチャ合成法</vt:lpstr>
      <vt:lpstr>PowerPoint プレゼンテーション</vt:lpstr>
      <vt:lpstr>実装例 – プログラミング課題として出題する予定</vt:lpstr>
      <vt:lpstr>PowerPoint プレゼンテーション</vt:lpstr>
      <vt:lpstr>PowerPoint プレゼンテーション</vt:lpstr>
      <vt:lpstr>テクスチャ合成法</vt:lpstr>
      <vt:lpstr>画像の最適化</vt:lpstr>
      <vt:lpstr>画像の最適化</vt:lpstr>
      <vt:lpstr>PowerPoint プレゼンテーション</vt:lpstr>
      <vt:lpstr>テクスチャ合成法</vt:lpstr>
      <vt:lpstr>PowerPoint プレゼンテーション</vt:lpstr>
      <vt:lpstr>PatchMatch</vt:lpstr>
      <vt:lpstr>Seam Carving</vt:lpstr>
      <vt:lpstr>PowerPoint プレゼンテーション</vt:lpstr>
      <vt:lpstr>アイディア</vt:lpstr>
      <vt:lpstr>解きたい問題</vt:lpstr>
      <vt:lpstr>解き方</vt:lpstr>
      <vt:lpstr>実装例 – プログラミング課題として出題します</vt:lpstr>
      <vt:lpstr>野球ボールの回転速度・回転軸推定</vt:lpstr>
      <vt:lpstr>Automatic spin measurements for pitched Baseballs via consumer-grade high-speed cameras, Signal, Image and Video Processing 2017. </vt:lpstr>
      <vt:lpstr>動画中の動く物体の抽出</vt:lpstr>
      <vt:lpstr>動画中のボール (円)の抽出</vt:lpstr>
      <vt:lpstr>ボール動画から回転速度を推定</vt:lpstr>
      <vt:lpstr>PowerPoint プレゼンテーション</vt:lpstr>
      <vt:lpstr>ボール動画から回転軸を推定</vt:lpstr>
      <vt:lpstr>ボール動画から回転軸を推定</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278</cp:revision>
  <cp:lastPrinted>2017-04-10T08:17:05Z</cp:lastPrinted>
  <dcterms:created xsi:type="dcterms:W3CDTF">2017-01-19T02:23:36Z</dcterms:created>
  <dcterms:modified xsi:type="dcterms:W3CDTF">2023-03-29T04:31:22Z</dcterms:modified>
</cp:coreProperties>
</file>